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4" r:id="rId1"/>
  </p:sldMasterIdLst>
  <p:notesMasterIdLst>
    <p:notesMasterId r:id="rId30"/>
  </p:notesMasterIdLst>
  <p:sldIdLst>
    <p:sldId id="256" r:id="rId2"/>
    <p:sldId id="262" r:id="rId3"/>
    <p:sldId id="263" r:id="rId4"/>
    <p:sldId id="264" r:id="rId5"/>
    <p:sldId id="257" r:id="rId6"/>
    <p:sldId id="1901" r:id="rId7"/>
    <p:sldId id="1902" r:id="rId8"/>
    <p:sldId id="1903" r:id="rId9"/>
    <p:sldId id="1909" r:id="rId10"/>
    <p:sldId id="1905" r:id="rId11"/>
    <p:sldId id="1900" r:id="rId12"/>
    <p:sldId id="1861" r:id="rId13"/>
    <p:sldId id="1862" r:id="rId14"/>
    <p:sldId id="1670" r:id="rId15"/>
    <p:sldId id="1548" r:id="rId16"/>
    <p:sldId id="1863" r:id="rId17"/>
    <p:sldId id="1864" r:id="rId18"/>
    <p:sldId id="1866" r:id="rId19"/>
    <p:sldId id="1865" r:id="rId20"/>
    <p:sldId id="1889" r:id="rId21"/>
    <p:sldId id="1890" r:id="rId22"/>
    <p:sldId id="1886" r:id="rId23"/>
    <p:sldId id="1887" r:id="rId24"/>
    <p:sldId id="1891" r:id="rId25"/>
    <p:sldId id="259" r:id="rId26"/>
    <p:sldId id="260" r:id="rId27"/>
    <p:sldId id="261" r:id="rId28"/>
    <p:sldId id="258"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4" d="100"/>
          <a:sy n="74" d="100"/>
        </p:scale>
        <p:origin x="57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18333A-47EC-4941-B76C-EA3B0D6646B5}" type="datetimeFigureOut">
              <a:rPr lang="en-IN" smtClean="0"/>
              <a:t>22-05-2021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3E14D1-8985-4FAC-85AA-C6FDCF1C7431}" type="slidenum">
              <a:rPr lang="en-IN" smtClean="0"/>
              <a:t>‹#›</a:t>
            </a:fld>
            <a:endParaRPr lang="en-IN"/>
          </a:p>
        </p:txBody>
      </p:sp>
    </p:spTree>
    <p:extLst>
      <p:ext uri="{BB962C8B-B14F-4D97-AF65-F5344CB8AC3E}">
        <p14:creationId xmlns:p14="http://schemas.microsoft.com/office/powerpoint/2010/main" val="251686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5/22/2021 3:24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5/22/2021 3:24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942578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DCF71E3D-4E97-4319-9FF6-505F2F37614A}" type="datetimeFigureOut">
              <a:rPr lang="en-IN" smtClean="0"/>
              <a:t>22-05-2021</a:t>
            </a:fld>
            <a:endParaRPr lang="en-IN"/>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IN"/>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7E47B342-0349-4C05-B963-CA67C5C0A478}" type="slidenum">
              <a:rPr lang="en-IN" smtClean="0"/>
              <a:t>‹#›</a:t>
            </a:fld>
            <a:endParaRPr lang="en-IN"/>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39722159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F71E3D-4E97-4319-9FF6-505F2F37614A}" type="datetimeFigureOut">
              <a:rPr lang="en-IN" smtClean="0"/>
              <a:t>22-05-2021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E47B342-0349-4C05-B963-CA67C5C0A478}" type="slidenum">
              <a:rPr lang="en-IN" smtClean="0"/>
              <a:t>‹#›</a:t>
            </a:fld>
            <a:endParaRPr lang="en-IN"/>
          </a:p>
        </p:txBody>
      </p:sp>
    </p:spTree>
    <p:extLst>
      <p:ext uri="{BB962C8B-B14F-4D97-AF65-F5344CB8AC3E}">
        <p14:creationId xmlns:p14="http://schemas.microsoft.com/office/powerpoint/2010/main" val="922331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F71E3D-4E97-4319-9FF6-505F2F37614A}" type="datetimeFigureOut">
              <a:rPr lang="en-IN" smtClean="0"/>
              <a:t>22-05-2021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E47B342-0349-4C05-B963-CA67C5C0A478}" type="slidenum">
              <a:rPr lang="en-IN" smtClean="0"/>
              <a:t>‹#›</a:t>
            </a:fld>
            <a:endParaRPr lang="en-IN"/>
          </a:p>
        </p:txBody>
      </p:sp>
    </p:spTree>
    <p:extLst>
      <p:ext uri="{BB962C8B-B14F-4D97-AF65-F5344CB8AC3E}">
        <p14:creationId xmlns:p14="http://schemas.microsoft.com/office/powerpoint/2010/main" val="1630752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55932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908961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36507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29844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41243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97842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F71E3D-4E97-4319-9FF6-505F2F37614A}" type="datetimeFigureOut">
              <a:rPr lang="en-IN" smtClean="0"/>
              <a:t>22-05-2021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E47B342-0349-4C05-B963-CA67C5C0A478}" type="slidenum">
              <a:rPr lang="en-IN" smtClean="0"/>
              <a:t>‹#›</a:t>
            </a:fld>
            <a:endParaRPr lang="en-IN"/>
          </a:p>
        </p:txBody>
      </p:sp>
    </p:spTree>
    <p:extLst>
      <p:ext uri="{BB962C8B-B14F-4D97-AF65-F5344CB8AC3E}">
        <p14:creationId xmlns:p14="http://schemas.microsoft.com/office/powerpoint/2010/main" val="4038275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DCF71E3D-4E97-4319-9FF6-505F2F37614A}" type="datetimeFigureOut">
              <a:rPr lang="en-IN" smtClean="0"/>
              <a:t>22-05-2021</a:t>
            </a:fld>
            <a:endParaRPr lang="en-IN"/>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IN"/>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7E47B342-0349-4C05-B963-CA67C5C0A478}" type="slidenum">
              <a:rPr lang="en-IN" smtClean="0"/>
              <a:t>‹#›</a:t>
            </a:fld>
            <a:endParaRPr lang="en-IN"/>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77926327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CF71E3D-4E97-4319-9FF6-505F2F37614A}" type="datetimeFigureOut">
              <a:rPr lang="en-IN" smtClean="0"/>
              <a:t>22-05-2021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E47B342-0349-4C05-B963-CA67C5C0A478}" type="slidenum">
              <a:rPr lang="en-IN" smtClean="0"/>
              <a:t>‹#›</a:t>
            </a:fld>
            <a:endParaRPr lang="en-IN"/>
          </a:p>
        </p:txBody>
      </p:sp>
    </p:spTree>
    <p:extLst>
      <p:ext uri="{BB962C8B-B14F-4D97-AF65-F5344CB8AC3E}">
        <p14:creationId xmlns:p14="http://schemas.microsoft.com/office/powerpoint/2010/main" val="2802129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CF71E3D-4E97-4319-9FF6-505F2F37614A}" type="datetimeFigureOut">
              <a:rPr lang="en-IN" smtClean="0"/>
              <a:t>22-05-2021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E47B342-0349-4C05-B963-CA67C5C0A478}" type="slidenum">
              <a:rPr lang="en-IN" smtClean="0"/>
              <a:t>‹#›</a:t>
            </a:fld>
            <a:endParaRPr lang="en-IN"/>
          </a:p>
        </p:txBody>
      </p:sp>
    </p:spTree>
    <p:extLst>
      <p:ext uri="{BB962C8B-B14F-4D97-AF65-F5344CB8AC3E}">
        <p14:creationId xmlns:p14="http://schemas.microsoft.com/office/powerpoint/2010/main" val="1494099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CF71E3D-4E97-4319-9FF6-505F2F37614A}" type="datetimeFigureOut">
              <a:rPr lang="en-IN" smtClean="0"/>
              <a:t>22-05-2021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E47B342-0349-4C05-B963-CA67C5C0A478}" type="slidenum">
              <a:rPr lang="en-IN" smtClean="0"/>
              <a:t>‹#›</a:t>
            </a:fld>
            <a:endParaRPr lang="en-IN"/>
          </a:p>
        </p:txBody>
      </p:sp>
    </p:spTree>
    <p:extLst>
      <p:ext uri="{BB962C8B-B14F-4D97-AF65-F5344CB8AC3E}">
        <p14:creationId xmlns:p14="http://schemas.microsoft.com/office/powerpoint/2010/main" val="3087623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F71E3D-4E97-4319-9FF6-505F2F37614A}" type="datetimeFigureOut">
              <a:rPr lang="en-IN" smtClean="0"/>
              <a:t>22-05-2021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E47B342-0349-4C05-B963-CA67C5C0A478}" type="slidenum">
              <a:rPr lang="en-IN" smtClean="0"/>
              <a:t>‹#›</a:t>
            </a:fld>
            <a:endParaRPr lang="en-IN"/>
          </a:p>
        </p:txBody>
      </p:sp>
    </p:spTree>
    <p:extLst>
      <p:ext uri="{BB962C8B-B14F-4D97-AF65-F5344CB8AC3E}">
        <p14:creationId xmlns:p14="http://schemas.microsoft.com/office/powerpoint/2010/main" val="3162419065"/>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DCF71E3D-4E97-4319-9FF6-505F2F37614A}" type="datetimeFigureOut">
              <a:rPr lang="en-IN" smtClean="0"/>
              <a:t>22-05-2021</a:t>
            </a:fld>
            <a:endParaRPr lang="en-IN"/>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IN"/>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7E47B342-0349-4C05-B963-CA67C5C0A478}" type="slidenum">
              <a:rPr lang="en-IN" smtClean="0"/>
              <a:t>‹#›</a:t>
            </a:fld>
            <a:endParaRPr lang="en-IN"/>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5286474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DCF71E3D-4E97-4319-9FF6-505F2F37614A}" type="datetimeFigureOut">
              <a:rPr lang="en-IN" smtClean="0"/>
              <a:t>22-05-2021</a:t>
            </a:fld>
            <a:endParaRPr lang="en-IN"/>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IN"/>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7E47B342-0349-4C05-B963-CA67C5C0A478}" type="slidenum">
              <a:rPr lang="en-IN" smtClean="0"/>
              <a:t>‹#›</a:t>
            </a:fld>
            <a:endParaRPr lang="en-IN"/>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6604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DCF71E3D-4E97-4319-9FF6-505F2F37614A}" type="datetimeFigureOut">
              <a:rPr lang="en-IN" smtClean="0"/>
              <a:t>22-05-2021</a:t>
            </a:fld>
            <a:endParaRPr lang="en-IN"/>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IN"/>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7E47B342-0349-4C05-B963-CA67C5C0A478}" type="slidenum">
              <a:rPr lang="en-IN" smtClean="0"/>
              <a:t>‹#›</a:t>
            </a:fld>
            <a:endParaRPr lang="en-IN"/>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87629355"/>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6.xml"/><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8.jpeg"/><Relationship Id="rId1" Type="http://schemas.openxmlformats.org/officeDocument/2006/relationships/slideLayout" Target="../slideLayouts/slideLayout6.xml"/><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9B22A-15A0-45E7-B43B-EAF5EFBC9174}"/>
              </a:ext>
            </a:extLst>
          </p:cNvPr>
          <p:cNvSpPr>
            <a:spLocks noGrp="1"/>
          </p:cNvSpPr>
          <p:nvPr>
            <p:ph type="ctrTitle"/>
          </p:nvPr>
        </p:nvSpPr>
        <p:spPr/>
        <p:txBody>
          <a:bodyPr/>
          <a:lstStyle/>
          <a:p>
            <a:r>
              <a:rPr lang="en-IN" dirty="0"/>
              <a:t>Data Science Course</a:t>
            </a:r>
          </a:p>
        </p:txBody>
      </p:sp>
      <p:pic>
        <p:nvPicPr>
          <p:cNvPr id="4" name="Picture 3">
            <a:extLst>
              <a:ext uri="{FF2B5EF4-FFF2-40B4-BE49-F238E27FC236}">
                <a16:creationId xmlns:a16="http://schemas.microsoft.com/office/drawing/2014/main" id="{645697B8-7B32-4B21-9FDA-DF9FAD94DC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963" y="3973754"/>
            <a:ext cx="2137452" cy="1250264"/>
          </a:xfrm>
          <a:prstGeom prst="rect">
            <a:avLst/>
          </a:prstGeom>
        </p:spPr>
      </p:pic>
    </p:spTree>
    <p:extLst>
      <p:ext uri="{BB962C8B-B14F-4D97-AF65-F5344CB8AC3E}">
        <p14:creationId xmlns:p14="http://schemas.microsoft.com/office/powerpoint/2010/main" val="834612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BECD4-6A4A-474F-9BF6-4E27197AAB4E}"/>
              </a:ext>
            </a:extLst>
          </p:cNvPr>
          <p:cNvSpPr>
            <a:spLocks noGrp="1"/>
          </p:cNvSpPr>
          <p:nvPr>
            <p:ph type="title"/>
          </p:nvPr>
        </p:nvSpPr>
        <p:spPr/>
        <p:txBody>
          <a:bodyPr/>
          <a:lstStyle/>
          <a:p>
            <a:r>
              <a:rPr lang="en-US" dirty="0"/>
              <a:t>Job Opportunities in Data Science</a:t>
            </a:r>
            <a:endParaRPr lang="en-IN" dirty="0"/>
          </a:p>
        </p:txBody>
      </p:sp>
      <p:sp>
        <p:nvSpPr>
          <p:cNvPr id="3" name="Content Placeholder 2">
            <a:extLst>
              <a:ext uri="{FF2B5EF4-FFF2-40B4-BE49-F238E27FC236}">
                <a16:creationId xmlns:a16="http://schemas.microsoft.com/office/drawing/2014/main" id="{8B4AFB23-2499-4840-8719-4F6C667E0951}"/>
              </a:ext>
            </a:extLst>
          </p:cNvPr>
          <p:cNvSpPr>
            <a:spLocks noGrp="1"/>
          </p:cNvSpPr>
          <p:nvPr>
            <p:ph idx="1"/>
          </p:nvPr>
        </p:nvSpPr>
        <p:spPr/>
        <p:txBody>
          <a:bodyPr>
            <a:normAutofit fontScale="92500" lnSpcReduction="10000"/>
          </a:bodyPr>
          <a:lstStyle/>
          <a:p>
            <a:pPr marL="0" indent="0">
              <a:buNone/>
            </a:pPr>
            <a:r>
              <a:rPr lang="en-US" dirty="0"/>
              <a:t>Some of the prominent Data Scientist job titles are-</a:t>
            </a:r>
          </a:p>
          <a:p>
            <a:r>
              <a:rPr lang="en-US" dirty="0"/>
              <a:t>Data Scientist</a:t>
            </a:r>
          </a:p>
          <a:p>
            <a:r>
              <a:rPr lang="en-US" dirty="0"/>
              <a:t>Data Engineer</a:t>
            </a:r>
          </a:p>
          <a:p>
            <a:r>
              <a:rPr lang="en-US" dirty="0"/>
              <a:t>Data Architect</a:t>
            </a:r>
          </a:p>
          <a:p>
            <a:r>
              <a:rPr lang="en-US" dirty="0"/>
              <a:t>Data Administrator</a:t>
            </a:r>
          </a:p>
          <a:p>
            <a:r>
              <a:rPr lang="en-US" dirty="0"/>
              <a:t>Data Analyst</a:t>
            </a:r>
          </a:p>
          <a:p>
            <a:r>
              <a:rPr lang="en-US" dirty="0"/>
              <a:t>Business Analyst</a:t>
            </a:r>
          </a:p>
          <a:p>
            <a:r>
              <a:rPr lang="en-US" dirty="0"/>
              <a:t>Data/Analytics Manager</a:t>
            </a:r>
          </a:p>
          <a:p>
            <a:r>
              <a:rPr lang="en-US" dirty="0"/>
              <a:t>Business Intelligence Manager</a:t>
            </a:r>
          </a:p>
          <a:p>
            <a:endParaRPr lang="en-IN" dirty="0"/>
          </a:p>
        </p:txBody>
      </p:sp>
    </p:spTree>
    <p:extLst>
      <p:ext uri="{BB962C8B-B14F-4D97-AF65-F5344CB8AC3E}">
        <p14:creationId xmlns:p14="http://schemas.microsoft.com/office/powerpoint/2010/main" val="2824504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AD35D-88F3-48C4-970E-11B9DC04A12D}"/>
              </a:ext>
            </a:extLst>
          </p:cNvPr>
          <p:cNvSpPr>
            <a:spLocks noGrp="1"/>
          </p:cNvSpPr>
          <p:nvPr>
            <p:ph type="title"/>
          </p:nvPr>
        </p:nvSpPr>
        <p:spPr/>
        <p:txBody>
          <a:bodyPr/>
          <a:lstStyle/>
          <a:p>
            <a:r>
              <a:rPr lang="en-IN" dirty="0"/>
              <a:t>How does Machine Learning Come into Data Science?</a:t>
            </a:r>
          </a:p>
        </p:txBody>
      </p:sp>
      <p:pic>
        <p:nvPicPr>
          <p:cNvPr id="1026" name="Picture 2" descr="The differences between Data Science, Artificial Intelligence, Machine  Learning, and Deep Learning | by Naresh Thakur | AI In Plain English |  Medium">
            <a:extLst>
              <a:ext uri="{FF2B5EF4-FFF2-40B4-BE49-F238E27FC236}">
                <a16:creationId xmlns:a16="http://schemas.microsoft.com/office/drawing/2014/main" id="{78DBB651-9557-489B-B9EC-0F6CD4E91E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2239" y="1512995"/>
            <a:ext cx="6191250" cy="50387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378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9E095-5B1B-467F-8454-7AF060F7C46A}"/>
              </a:ext>
            </a:extLst>
          </p:cNvPr>
          <p:cNvSpPr>
            <a:spLocks noGrp="1"/>
          </p:cNvSpPr>
          <p:nvPr>
            <p:ph type="title"/>
          </p:nvPr>
        </p:nvSpPr>
        <p:spPr>
          <a:xfrm>
            <a:off x="1225118" y="325145"/>
            <a:ext cx="9601200" cy="1485900"/>
          </a:xfrm>
        </p:spPr>
        <p:txBody>
          <a:bodyPr/>
          <a:lstStyle/>
          <a:p>
            <a:r>
              <a:rPr lang="en-IN" dirty="0"/>
              <a:t>Where is Machine Learning used ?</a:t>
            </a:r>
          </a:p>
        </p:txBody>
      </p:sp>
      <p:pic>
        <p:nvPicPr>
          <p:cNvPr id="1030" name="Picture 6" descr="How Well Does Personalized Information Delivery Work? - ViableSynergy">
            <a:extLst>
              <a:ext uri="{FF2B5EF4-FFF2-40B4-BE49-F238E27FC236}">
                <a16:creationId xmlns:a16="http://schemas.microsoft.com/office/drawing/2014/main" id="{9FAECD74-0F5E-4E2C-8192-8A893C35B4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452" y="1118586"/>
            <a:ext cx="9201662" cy="573941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C7BC9CCD-950D-4C33-ADEF-D438875B3EF1}"/>
              </a:ext>
            </a:extLst>
          </p:cNvPr>
          <p:cNvCxnSpPr/>
          <p:nvPr/>
        </p:nvCxnSpPr>
        <p:spPr>
          <a:xfrm flipV="1">
            <a:off x="292963" y="1811045"/>
            <a:ext cx="932155" cy="1420427"/>
          </a:xfrm>
          <a:prstGeom prst="straightConnector1">
            <a:avLst/>
          </a:prstGeom>
          <a:ln w="762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83CE64D-067A-4388-9C12-A1B64C56BC10}"/>
              </a:ext>
            </a:extLst>
          </p:cNvPr>
          <p:cNvCxnSpPr>
            <a:cxnSpLocks/>
          </p:cNvCxnSpPr>
          <p:nvPr/>
        </p:nvCxnSpPr>
        <p:spPr>
          <a:xfrm flipV="1">
            <a:off x="443883" y="4334523"/>
            <a:ext cx="913646" cy="885547"/>
          </a:xfrm>
          <a:prstGeom prst="straightConnector1">
            <a:avLst/>
          </a:prstGeom>
          <a:ln w="762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751462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7500C-C9E1-4648-9572-0FF67A51688B}"/>
              </a:ext>
            </a:extLst>
          </p:cNvPr>
          <p:cNvSpPr>
            <a:spLocks noGrp="1"/>
          </p:cNvSpPr>
          <p:nvPr>
            <p:ph type="title"/>
          </p:nvPr>
        </p:nvSpPr>
        <p:spPr>
          <a:xfrm>
            <a:off x="878331" y="2579648"/>
            <a:ext cx="4161981" cy="553998"/>
          </a:xfrm>
        </p:spPr>
        <p:txBody>
          <a:bodyPr/>
          <a:lstStyle/>
          <a:p>
            <a:r>
              <a:rPr lang="en-IN" dirty="0"/>
              <a:t>Where is ML Used ?</a:t>
            </a:r>
          </a:p>
        </p:txBody>
      </p:sp>
      <p:sp>
        <p:nvSpPr>
          <p:cNvPr id="3" name="Text Placeholder 2">
            <a:extLst>
              <a:ext uri="{FF2B5EF4-FFF2-40B4-BE49-F238E27FC236}">
                <a16:creationId xmlns:a16="http://schemas.microsoft.com/office/drawing/2014/main" id="{DF464F43-7F80-42E8-9DF4-6EBEC6992836}"/>
              </a:ext>
            </a:extLst>
          </p:cNvPr>
          <p:cNvSpPr>
            <a:spLocks noGrp="1"/>
          </p:cNvSpPr>
          <p:nvPr>
            <p:ph type="body" sz="quarter" idx="10"/>
          </p:nvPr>
        </p:nvSpPr>
        <p:spPr>
          <a:xfrm>
            <a:off x="1024731" y="3429000"/>
            <a:ext cx="4162425" cy="307777"/>
          </a:xfrm>
        </p:spPr>
        <p:txBody>
          <a:bodyPr>
            <a:normAutofit fontScale="92500" lnSpcReduction="20000"/>
          </a:bodyPr>
          <a:lstStyle/>
          <a:p>
            <a:r>
              <a:rPr lang="en-IN" dirty="0"/>
              <a:t>ALL Online shopping websites</a:t>
            </a:r>
          </a:p>
        </p:txBody>
      </p:sp>
      <p:pic>
        <p:nvPicPr>
          <p:cNvPr id="8" name="Picture Placeholder 7">
            <a:extLst>
              <a:ext uri="{FF2B5EF4-FFF2-40B4-BE49-F238E27FC236}">
                <a16:creationId xmlns:a16="http://schemas.microsoft.com/office/drawing/2014/main" id="{9EB7EB77-4E39-4C7A-9B2F-49C9A715EE6A}"/>
              </a:ext>
            </a:extLst>
          </p:cNvPr>
          <p:cNvPicPr>
            <a:picLocks noGrp="1" noChangeAspect="1"/>
          </p:cNvPicPr>
          <p:nvPr>
            <p:ph type="pic" sz="quarter" idx="11"/>
          </p:nvPr>
        </p:nvPicPr>
        <p:blipFill>
          <a:blip r:embed="rId2"/>
          <a:srcRect/>
          <a:stretch>
            <a:fillRect/>
          </a:stretch>
        </p:blipFill>
        <p:spPr/>
      </p:pic>
    </p:spTree>
    <p:extLst>
      <p:ext uri="{BB962C8B-B14F-4D97-AF65-F5344CB8AC3E}">
        <p14:creationId xmlns:p14="http://schemas.microsoft.com/office/powerpoint/2010/main" val="168312567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So, What is Machine Learning Exactly? </a:t>
            </a:r>
          </a:p>
        </p:txBody>
      </p:sp>
      <p:sp>
        <p:nvSpPr>
          <p:cNvPr id="6" name="Text Placeholder 5"/>
          <p:cNvSpPr>
            <a:spLocks noGrp="1"/>
          </p:cNvSpPr>
          <p:nvPr>
            <p:ph type="body" sz="quarter" idx="10"/>
          </p:nvPr>
        </p:nvSpPr>
        <p:spPr>
          <a:xfrm>
            <a:off x="841652" y="1577539"/>
            <a:ext cx="11018520" cy="923330"/>
          </a:xfrm>
        </p:spPr>
        <p:txBody>
          <a:bodyPr>
            <a:normAutofit lnSpcReduction="10000"/>
          </a:bodyPr>
          <a:lstStyle/>
          <a:p>
            <a:r>
              <a:rPr lang="en-US" sz="2000" b="1" u="sng" dirty="0"/>
              <a:t>Wikipedia Definition </a:t>
            </a:r>
            <a:r>
              <a:rPr lang="en-US" sz="2000" dirty="0"/>
              <a:t>: “Machine learning involves computers discovering how they can perform tasks without being explicitly programmed to do so. Machine learning (ML) is the study of computer algorithms that improve automatically through experience “</a:t>
            </a: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662461" y="528221"/>
            <a:ext cx="11018520" cy="553998"/>
          </a:xfrm>
        </p:spPr>
        <p:txBody>
          <a:bodyPr>
            <a:normAutofit fontScale="90000"/>
          </a:bodyPr>
          <a:lstStyle/>
          <a:p>
            <a:r>
              <a:rPr lang="en-US" dirty="0"/>
              <a:t>More Simpler and Logical definition </a:t>
            </a:r>
          </a:p>
        </p:txBody>
      </p:sp>
      <p:sp>
        <p:nvSpPr>
          <p:cNvPr id="6" name="Text Placeholder 5"/>
          <p:cNvSpPr>
            <a:spLocks noGrp="1"/>
          </p:cNvSpPr>
          <p:nvPr>
            <p:ph type="body" sz="quarter" idx="10"/>
          </p:nvPr>
        </p:nvSpPr>
        <p:spPr>
          <a:xfrm>
            <a:off x="3773010" y="2019300"/>
            <a:ext cx="2814221" cy="409343"/>
          </a:xfrm>
        </p:spPr>
        <p:style>
          <a:lnRef idx="1">
            <a:schemeClr val="accent2"/>
          </a:lnRef>
          <a:fillRef idx="2">
            <a:schemeClr val="accent2"/>
          </a:fillRef>
          <a:effectRef idx="1">
            <a:schemeClr val="accent2"/>
          </a:effectRef>
          <a:fontRef idx="minor">
            <a:schemeClr val="dk1"/>
          </a:fontRef>
        </p:style>
        <p:txBody>
          <a:bodyPr/>
          <a:lstStyle/>
          <a:p>
            <a:pPr>
              <a:lnSpc>
                <a:spcPct val="95000"/>
              </a:lnSpc>
            </a:pPr>
            <a:r>
              <a:rPr lang="en-US" dirty="0"/>
              <a:t>Machine Learning</a:t>
            </a:r>
          </a:p>
        </p:txBody>
      </p:sp>
      <p:cxnSp>
        <p:nvCxnSpPr>
          <p:cNvPr id="3" name="Straight Arrow Connector 2">
            <a:extLst>
              <a:ext uri="{FF2B5EF4-FFF2-40B4-BE49-F238E27FC236}">
                <a16:creationId xmlns:a16="http://schemas.microsoft.com/office/drawing/2014/main" id="{51284CC4-32A8-467E-93BB-1859D766ED1C}"/>
              </a:ext>
            </a:extLst>
          </p:cNvPr>
          <p:cNvCxnSpPr>
            <a:stCxn id="6" idx="2"/>
          </p:cNvCxnSpPr>
          <p:nvPr/>
        </p:nvCxnSpPr>
        <p:spPr>
          <a:xfrm>
            <a:off x="5180121" y="2428643"/>
            <a:ext cx="2685495" cy="1317734"/>
          </a:xfrm>
          <a:prstGeom prst="straightConnector1">
            <a:avLst/>
          </a:prstGeom>
          <a:ln w="381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Arrow Connector 6">
            <a:extLst>
              <a:ext uri="{FF2B5EF4-FFF2-40B4-BE49-F238E27FC236}">
                <a16:creationId xmlns:a16="http://schemas.microsoft.com/office/drawing/2014/main" id="{94B088C3-AEF0-45DB-A47B-71FF09A9C06D}"/>
              </a:ext>
            </a:extLst>
          </p:cNvPr>
          <p:cNvCxnSpPr>
            <a:cxnSpLocks/>
          </p:cNvCxnSpPr>
          <p:nvPr/>
        </p:nvCxnSpPr>
        <p:spPr>
          <a:xfrm flipH="1">
            <a:off x="2494625" y="2428643"/>
            <a:ext cx="2685496" cy="1317734"/>
          </a:xfrm>
          <a:prstGeom prst="straightConnector1">
            <a:avLst/>
          </a:prstGeom>
          <a:ln w="381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 name="TextBox 8">
            <a:extLst>
              <a:ext uri="{FF2B5EF4-FFF2-40B4-BE49-F238E27FC236}">
                <a16:creationId xmlns:a16="http://schemas.microsoft.com/office/drawing/2014/main" id="{708E1F5C-35E1-43A9-B7E1-2FCE34AC05A3}"/>
              </a:ext>
            </a:extLst>
          </p:cNvPr>
          <p:cNvSpPr txBox="1"/>
          <p:nvPr/>
        </p:nvSpPr>
        <p:spPr>
          <a:xfrm>
            <a:off x="1464816" y="4048217"/>
            <a:ext cx="2308194" cy="615553"/>
          </a:xfrm>
          <a:prstGeom prst="rect">
            <a:avLst/>
          </a:prstGeom>
          <a:ln/>
        </p:spPr>
        <p:style>
          <a:lnRef idx="2">
            <a:schemeClr val="accent5"/>
          </a:lnRef>
          <a:fillRef idx="1">
            <a:schemeClr val="lt1"/>
          </a:fillRef>
          <a:effectRef idx="0">
            <a:schemeClr val="accent5"/>
          </a:effectRef>
          <a:fontRef idx="minor">
            <a:schemeClr val="dk1"/>
          </a:fontRef>
        </p:style>
        <p:txBody>
          <a:bodyPr wrap="square" lIns="0" tIns="0" rIns="0" bIns="0" rtlCol="0">
            <a:spAutoFit/>
          </a:bodyPr>
          <a:lstStyle/>
          <a:p>
            <a:pPr algn="l"/>
            <a:r>
              <a:rPr lang="en-IN" sz="2000" dirty="0">
                <a:gradFill>
                  <a:gsLst>
                    <a:gs pos="2917">
                      <a:schemeClr val="tx1"/>
                    </a:gs>
                    <a:gs pos="30000">
                      <a:schemeClr val="tx1"/>
                    </a:gs>
                  </a:gsLst>
                  <a:lin ang="5400000" scaled="0"/>
                </a:gradFill>
              </a:rPr>
              <a:t>Simply, Learning from Data</a:t>
            </a:r>
          </a:p>
        </p:txBody>
      </p:sp>
      <p:sp>
        <p:nvSpPr>
          <p:cNvPr id="10" name="TextBox 9">
            <a:extLst>
              <a:ext uri="{FF2B5EF4-FFF2-40B4-BE49-F238E27FC236}">
                <a16:creationId xmlns:a16="http://schemas.microsoft.com/office/drawing/2014/main" id="{519CDB8B-66AF-4863-BE18-5B5520CA1C93}"/>
              </a:ext>
            </a:extLst>
          </p:cNvPr>
          <p:cNvSpPr txBox="1"/>
          <p:nvPr/>
        </p:nvSpPr>
        <p:spPr>
          <a:xfrm>
            <a:off x="7093258" y="3846088"/>
            <a:ext cx="2183907" cy="615553"/>
          </a:xfrm>
          <a:prstGeom prst="rect">
            <a:avLst/>
          </a:prstGeom>
        </p:spPr>
        <p:style>
          <a:lnRef idx="2">
            <a:schemeClr val="accent5"/>
          </a:lnRef>
          <a:fillRef idx="1">
            <a:schemeClr val="lt1"/>
          </a:fillRef>
          <a:effectRef idx="0">
            <a:schemeClr val="accent5"/>
          </a:effectRef>
          <a:fontRef idx="minor">
            <a:schemeClr val="dk1"/>
          </a:fontRef>
        </p:style>
        <p:txBody>
          <a:bodyPr wrap="square" lIns="0" tIns="0" rIns="0" bIns="0" rtlCol="0">
            <a:spAutoFit/>
          </a:bodyPr>
          <a:lstStyle/>
          <a:p>
            <a:pPr algn="l"/>
            <a:r>
              <a:rPr lang="en-IN" sz="2000" dirty="0">
                <a:gradFill>
                  <a:gsLst>
                    <a:gs pos="2917">
                      <a:schemeClr val="tx1"/>
                    </a:gs>
                    <a:gs pos="30000">
                      <a:schemeClr val="tx1"/>
                    </a:gs>
                  </a:gsLst>
                  <a:lin ang="5400000" scaled="0"/>
                </a:gradFill>
              </a:rPr>
              <a:t>It’s just glorified geometry !</a:t>
            </a:r>
          </a:p>
        </p:txBody>
      </p:sp>
    </p:spTree>
    <p:extLst>
      <p:ext uri="{BB962C8B-B14F-4D97-AF65-F5344CB8AC3E}">
        <p14:creationId xmlns:p14="http://schemas.microsoft.com/office/powerpoint/2010/main" val="895908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C3E0E-FA3C-4CD7-824C-279C67BA07B4}"/>
              </a:ext>
            </a:extLst>
          </p:cNvPr>
          <p:cNvSpPr>
            <a:spLocks noGrp="1"/>
          </p:cNvSpPr>
          <p:nvPr>
            <p:ph type="title"/>
          </p:nvPr>
        </p:nvSpPr>
        <p:spPr/>
        <p:txBody>
          <a:bodyPr/>
          <a:lstStyle/>
          <a:p>
            <a:r>
              <a:rPr lang="en-IN" dirty="0"/>
              <a:t>Okay, then how does a ML Model exactly Work ?</a:t>
            </a:r>
          </a:p>
        </p:txBody>
      </p:sp>
      <p:sp>
        <p:nvSpPr>
          <p:cNvPr id="3" name="Rectangle 2">
            <a:extLst>
              <a:ext uri="{FF2B5EF4-FFF2-40B4-BE49-F238E27FC236}">
                <a16:creationId xmlns:a16="http://schemas.microsoft.com/office/drawing/2014/main" id="{6AB12205-85B8-435C-B62E-B1C9BC2069D3}"/>
              </a:ext>
            </a:extLst>
          </p:cNvPr>
          <p:cNvSpPr/>
          <p:nvPr/>
        </p:nvSpPr>
        <p:spPr bwMode="auto">
          <a:xfrm>
            <a:off x="4554246" y="3837373"/>
            <a:ext cx="1713390" cy="1043866"/>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IN" sz="2000"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ML MODEL</a:t>
            </a:r>
          </a:p>
        </p:txBody>
      </p:sp>
      <p:sp>
        <p:nvSpPr>
          <p:cNvPr id="4" name="Rectangle 3">
            <a:extLst>
              <a:ext uri="{FF2B5EF4-FFF2-40B4-BE49-F238E27FC236}">
                <a16:creationId xmlns:a16="http://schemas.microsoft.com/office/drawing/2014/main" id="{69C926F5-9EF6-4163-A04C-F0348F39B7C5}"/>
              </a:ext>
            </a:extLst>
          </p:cNvPr>
          <p:cNvSpPr/>
          <p:nvPr/>
        </p:nvSpPr>
        <p:spPr bwMode="auto">
          <a:xfrm>
            <a:off x="756080" y="3837373"/>
            <a:ext cx="1845076" cy="1043866"/>
          </a:xfrm>
          <a:prstGeom prst="rect">
            <a:avLst/>
          </a:prstGeom>
          <a:solidFill>
            <a:srgbClr val="D2D2D2"/>
          </a:soli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IN" sz="2000"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DATA(Lots and lots of it) </a:t>
            </a:r>
          </a:p>
        </p:txBody>
      </p:sp>
      <p:cxnSp>
        <p:nvCxnSpPr>
          <p:cNvPr id="6" name="Straight Arrow Connector 5">
            <a:extLst>
              <a:ext uri="{FF2B5EF4-FFF2-40B4-BE49-F238E27FC236}">
                <a16:creationId xmlns:a16="http://schemas.microsoft.com/office/drawing/2014/main" id="{7D8FFA5B-7531-40EB-8F3D-D2D849B26A09}"/>
              </a:ext>
            </a:extLst>
          </p:cNvPr>
          <p:cNvCxnSpPr>
            <a:stCxn id="4" idx="3"/>
            <a:endCxn id="3" idx="1"/>
          </p:cNvCxnSpPr>
          <p:nvPr/>
        </p:nvCxnSpPr>
        <p:spPr>
          <a:xfrm>
            <a:off x="2601156" y="4359306"/>
            <a:ext cx="1953090" cy="0"/>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0B6FA9B-E575-436E-8219-F12972ECB6B2}"/>
              </a:ext>
            </a:extLst>
          </p:cNvPr>
          <p:cNvSpPr/>
          <p:nvPr/>
        </p:nvSpPr>
        <p:spPr bwMode="auto">
          <a:xfrm>
            <a:off x="4554246" y="1808582"/>
            <a:ext cx="1695635" cy="876670"/>
          </a:xfrm>
          <a:prstGeom prst="rect">
            <a:avLst/>
          </a:prstGeom>
          <a:solidFill>
            <a:srgbClr val="E6E6E6"/>
          </a:soli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IN" sz="2000"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Learning Algorithm</a:t>
            </a:r>
          </a:p>
        </p:txBody>
      </p:sp>
      <p:cxnSp>
        <p:nvCxnSpPr>
          <p:cNvPr id="11" name="Straight Arrow Connector 10">
            <a:extLst>
              <a:ext uri="{FF2B5EF4-FFF2-40B4-BE49-F238E27FC236}">
                <a16:creationId xmlns:a16="http://schemas.microsoft.com/office/drawing/2014/main" id="{0A3BB385-ED3B-463F-A615-ABA3552F2E2E}"/>
              </a:ext>
            </a:extLst>
          </p:cNvPr>
          <p:cNvCxnSpPr>
            <a:stCxn id="9" idx="2"/>
            <a:endCxn id="3" idx="0"/>
          </p:cNvCxnSpPr>
          <p:nvPr/>
        </p:nvCxnSpPr>
        <p:spPr>
          <a:xfrm>
            <a:off x="5402064" y="2685252"/>
            <a:ext cx="8877" cy="1152121"/>
          </a:xfrm>
          <a:prstGeom prst="straightConnector1">
            <a:avLst/>
          </a:prstGeom>
          <a:ln w="38100">
            <a:headEnd type="none" w="lg" len="med"/>
            <a:tailEnd type="triangle"/>
          </a:ln>
        </p:spPr>
        <p:style>
          <a:lnRef idx="2">
            <a:schemeClr val="dk1"/>
          </a:lnRef>
          <a:fillRef idx="0">
            <a:schemeClr val="dk1"/>
          </a:fillRef>
          <a:effectRef idx="1">
            <a:schemeClr val="dk1"/>
          </a:effectRef>
          <a:fontRef idx="minor">
            <a:schemeClr val="tx1"/>
          </a:fontRef>
        </p:style>
      </p:cxnSp>
      <p:sp>
        <p:nvSpPr>
          <p:cNvPr id="14" name="Rectangle 13">
            <a:extLst>
              <a:ext uri="{FF2B5EF4-FFF2-40B4-BE49-F238E27FC236}">
                <a16:creationId xmlns:a16="http://schemas.microsoft.com/office/drawing/2014/main" id="{92ED8B18-2017-4473-B326-BD8FF3815521}"/>
              </a:ext>
            </a:extLst>
          </p:cNvPr>
          <p:cNvSpPr/>
          <p:nvPr/>
        </p:nvSpPr>
        <p:spPr bwMode="auto">
          <a:xfrm>
            <a:off x="8771137" y="2722982"/>
            <a:ext cx="2503501" cy="876670"/>
          </a:xfrm>
          <a:prstGeom prst="rect">
            <a:avLst/>
          </a:prstGeom>
          <a:solidFill>
            <a:srgbClr val="FFC000"/>
          </a:soli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IN" sz="2000"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Predictions(Like Weather Analysis)</a:t>
            </a:r>
          </a:p>
        </p:txBody>
      </p:sp>
      <p:sp>
        <p:nvSpPr>
          <p:cNvPr id="15" name="Rectangle 14">
            <a:extLst>
              <a:ext uri="{FF2B5EF4-FFF2-40B4-BE49-F238E27FC236}">
                <a16:creationId xmlns:a16="http://schemas.microsoft.com/office/drawing/2014/main" id="{EFF33576-8981-4617-BCF4-172E06B69C60}"/>
              </a:ext>
            </a:extLst>
          </p:cNvPr>
          <p:cNvSpPr/>
          <p:nvPr/>
        </p:nvSpPr>
        <p:spPr bwMode="auto">
          <a:xfrm>
            <a:off x="8771137" y="4894677"/>
            <a:ext cx="2308195" cy="876670"/>
          </a:xfrm>
          <a:prstGeom prst="rect">
            <a:avLst/>
          </a:prstGeom>
          <a:solidFill>
            <a:srgbClr val="FFC000"/>
          </a:soli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IN" sz="2000"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Understand Patterns in data</a:t>
            </a:r>
          </a:p>
        </p:txBody>
      </p:sp>
      <p:cxnSp>
        <p:nvCxnSpPr>
          <p:cNvPr id="17" name="Straight Arrow Connector 16">
            <a:extLst>
              <a:ext uri="{FF2B5EF4-FFF2-40B4-BE49-F238E27FC236}">
                <a16:creationId xmlns:a16="http://schemas.microsoft.com/office/drawing/2014/main" id="{E1D55DD9-B558-4C77-B5DB-C8221D625BF2}"/>
              </a:ext>
            </a:extLst>
          </p:cNvPr>
          <p:cNvCxnSpPr>
            <a:cxnSpLocks/>
            <a:stCxn id="3" idx="3"/>
            <a:endCxn id="14" idx="1"/>
          </p:cNvCxnSpPr>
          <p:nvPr/>
        </p:nvCxnSpPr>
        <p:spPr>
          <a:xfrm flipV="1">
            <a:off x="6267636" y="3161317"/>
            <a:ext cx="2503501" cy="1197989"/>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2E86ED1-7BAA-4BD5-8777-C88377C70F01}"/>
              </a:ext>
            </a:extLst>
          </p:cNvPr>
          <p:cNvCxnSpPr>
            <a:cxnSpLocks/>
            <a:stCxn id="3" idx="3"/>
            <a:endCxn id="15" idx="1"/>
          </p:cNvCxnSpPr>
          <p:nvPr/>
        </p:nvCxnSpPr>
        <p:spPr>
          <a:xfrm>
            <a:off x="6267636" y="4359306"/>
            <a:ext cx="2503501" cy="973706"/>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533355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4E67-1875-4D95-8C7D-29A5C67F6B59}"/>
              </a:ext>
            </a:extLst>
          </p:cNvPr>
          <p:cNvSpPr>
            <a:spLocks noGrp="1"/>
          </p:cNvSpPr>
          <p:nvPr>
            <p:ph type="title"/>
          </p:nvPr>
        </p:nvSpPr>
        <p:spPr>
          <a:xfrm>
            <a:off x="1063485" y="373725"/>
            <a:ext cx="11018520" cy="1107996"/>
          </a:xfrm>
        </p:spPr>
        <p:txBody>
          <a:bodyPr>
            <a:normAutofit fontScale="90000"/>
          </a:bodyPr>
          <a:lstStyle/>
          <a:p>
            <a:r>
              <a:rPr lang="en-IN" dirty="0"/>
              <a:t>To Master Machine Learning -&gt; Master the Learning Algorithms</a:t>
            </a:r>
          </a:p>
        </p:txBody>
      </p:sp>
      <p:sp>
        <p:nvSpPr>
          <p:cNvPr id="3" name="Rectangle 2">
            <a:extLst>
              <a:ext uri="{FF2B5EF4-FFF2-40B4-BE49-F238E27FC236}">
                <a16:creationId xmlns:a16="http://schemas.microsoft.com/office/drawing/2014/main" id="{620CDFD8-2EF3-4CF3-9F47-1B9150AC67BD}"/>
              </a:ext>
            </a:extLst>
          </p:cNvPr>
          <p:cNvSpPr/>
          <p:nvPr/>
        </p:nvSpPr>
        <p:spPr bwMode="auto">
          <a:xfrm>
            <a:off x="4847205" y="2168003"/>
            <a:ext cx="1553593" cy="8544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IN" sz="2000" dirty="0">
                <a:gradFill>
                  <a:gsLst>
                    <a:gs pos="0">
                      <a:srgbClr val="FFFFFF"/>
                    </a:gs>
                    <a:gs pos="100000">
                      <a:srgbClr val="FFFFFF"/>
                    </a:gs>
                  </a:gsLst>
                  <a:lin ang="5400000" scaled="0"/>
                </a:gradFill>
                <a:ea typeface="Segoe UI" pitchFamily="34" charset="0"/>
                <a:cs typeface="Segoe UI" pitchFamily="34" charset="0"/>
              </a:rPr>
              <a:t>Learning  Algorithm</a:t>
            </a:r>
          </a:p>
        </p:txBody>
      </p:sp>
      <p:sp>
        <p:nvSpPr>
          <p:cNvPr id="4" name="Rectangle 3">
            <a:extLst>
              <a:ext uri="{FF2B5EF4-FFF2-40B4-BE49-F238E27FC236}">
                <a16:creationId xmlns:a16="http://schemas.microsoft.com/office/drawing/2014/main" id="{C7D182CC-68A2-479F-8FBE-4D5B9E212EE3}"/>
              </a:ext>
            </a:extLst>
          </p:cNvPr>
          <p:cNvSpPr/>
          <p:nvPr/>
        </p:nvSpPr>
        <p:spPr bwMode="auto">
          <a:xfrm>
            <a:off x="1140740" y="4262760"/>
            <a:ext cx="1897485" cy="81526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IN" sz="2000" dirty="0">
                <a:gradFill>
                  <a:gsLst>
                    <a:gs pos="0">
                      <a:srgbClr val="FFFFFF"/>
                    </a:gs>
                    <a:gs pos="100000">
                      <a:srgbClr val="FFFFFF"/>
                    </a:gs>
                  </a:gsLst>
                  <a:lin ang="5400000" scaled="0"/>
                </a:gradFill>
                <a:ea typeface="Segoe UI" pitchFamily="34" charset="0"/>
                <a:cs typeface="Segoe UI" pitchFamily="34" charset="0"/>
              </a:rPr>
              <a:t>Supervised Learning</a:t>
            </a:r>
          </a:p>
        </p:txBody>
      </p:sp>
      <p:sp>
        <p:nvSpPr>
          <p:cNvPr id="5" name="Rectangle 4">
            <a:extLst>
              <a:ext uri="{FF2B5EF4-FFF2-40B4-BE49-F238E27FC236}">
                <a16:creationId xmlns:a16="http://schemas.microsoft.com/office/drawing/2014/main" id="{850A1DFC-4AE2-4500-847D-97D74D7E164B}"/>
              </a:ext>
            </a:extLst>
          </p:cNvPr>
          <p:cNvSpPr/>
          <p:nvPr/>
        </p:nvSpPr>
        <p:spPr bwMode="auto">
          <a:xfrm>
            <a:off x="4675260" y="4262759"/>
            <a:ext cx="1897485" cy="81526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IN" sz="2000" dirty="0">
                <a:gradFill>
                  <a:gsLst>
                    <a:gs pos="0">
                      <a:srgbClr val="FFFFFF"/>
                    </a:gs>
                    <a:gs pos="100000">
                      <a:srgbClr val="FFFFFF"/>
                    </a:gs>
                  </a:gsLst>
                  <a:lin ang="5400000" scaled="0"/>
                </a:gradFill>
                <a:ea typeface="Segoe UI" pitchFamily="34" charset="0"/>
                <a:cs typeface="Segoe UI" pitchFamily="34" charset="0"/>
              </a:rPr>
              <a:t>Unsupervised Learning</a:t>
            </a:r>
          </a:p>
        </p:txBody>
      </p:sp>
      <p:sp>
        <p:nvSpPr>
          <p:cNvPr id="6" name="Rectangle 5">
            <a:extLst>
              <a:ext uri="{FF2B5EF4-FFF2-40B4-BE49-F238E27FC236}">
                <a16:creationId xmlns:a16="http://schemas.microsoft.com/office/drawing/2014/main" id="{B19E6F21-C738-4284-BFF2-BF69EBEAE1E3}"/>
              </a:ext>
            </a:extLst>
          </p:cNvPr>
          <p:cNvSpPr/>
          <p:nvPr/>
        </p:nvSpPr>
        <p:spPr bwMode="auto">
          <a:xfrm>
            <a:off x="7949331" y="4193218"/>
            <a:ext cx="2215598" cy="81526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IN" sz="2000" dirty="0">
                <a:gradFill>
                  <a:gsLst>
                    <a:gs pos="0">
                      <a:srgbClr val="FFFFFF"/>
                    </a:gs>
                    <a:gs pos="100000">
                      <a:srgbClr val="FFFFFF"/>
                    </a:gs>
                  </a:gsLst>
                  <a:lin ang="5400000" scaled="0"/>
                </a:gradFill>
                <a:ea typeface="Segoe UI" pitchFamily="34" charset="0"/>
                <a:cs typeface="Segoe UI" pitchFamily="34" charset="0"/>
              </a:rPr>
              <a:t>Reinforcement Learning</a:t>
            </a:r>
          </a:p>
        </p:txBody>
      </p:sp>
      <p:cxnSp>
        <p:nvCxnSpPr>
          <p:cNvPr id="8" name="Straight Arrow Connector 7">
            <a:extLst>
              <a:ext uri="{FF2B5EF4-FFF2-40B4-BE49-F238E27FC236}">
                <a16:creationId xmlns:a16="http://schemas.microsoft.com/office/drawing/2014/main" id="{14A61172-CDDC-4A11-A5DE-D5034436EFBF}"/>
              </a:ext>
            </a:extLst>
          </p:cNvPr>
          <p:cNvCxnSpPr>
            <a:cxnSpLocks/>
            <a:stCxn id="3" idx="2"/>
            <a:endCxn id="4" idx="0"/>
          </p:cNvCxnSpPr>
          <p:nvPr/>
        </p:nvCxnSpPr>
        <p:spPr>
          <a:xfrm flipH="1">
            <a:off x="2089483" y="3022479"/>
            <a:ext cx="3534519" cy="1240281"/>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4782469-CAC1-4C37-B76E-DBBDC0B44D37}"/>
              </a:ext>
            </a:extLst>
          </p:cNvPr>
          <p:cNvCxnSpPr>
            <a:cxnSpLocks/>
            <a:stCxn id="3" idx="2"/>
            <a:endCxn id="5" idx="0"/>
          </p:cNvCxnSpPr>
          <p:nvPr/>
        </p:nvCxnSpPr>
        <p:spPr>
          <a:xfrm>
            <a:off x="5624002" y="3022479"/>
            <a:ext cx="1" cy="1240280"/>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D41E71D-5342-44D9-847A-7D44B19A4F07}"/>
              </a:ext>
            </a:extLst>
          </p:cNvPr>
          <p:cNvCxnSpPr>
            <a:cxnSpLocks/>
            <a:stCxn id="3" idx="2"/>
            <a:endCxn id="6" idx="0"/>
          </p:cNvCxnSpPr>
          <p:nvPr/>
        </p:nvCxnSpPr>
        <p:spPr>
          <a:xfrm>
            <a:off x="5624002" y="3022479"/>
            <a:ext cx="3433128" cy="1170739"/>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4073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BDC74-642A-494E-9EE3-B3742BCEBC9F}"/>
              </a:ext>
            </a:extLst>
          </p:cNvPr>
          <p:cNvSpPr>
            <a:spLocks noGrp="1"/>
          </p:cNvSpPr>
          <p:nvPr>
            <p:ph type="title"/>
          </p:nvPr>
        </p:nvSpPr>
        <p:spPr/>
        <p:txBody>
          <a:bodyPr/>
          <a:lstStyle/>
          <a:p>
            <a:r>
              <a:rPr lang="en-IN" dirty="0"/>
              <a:t>Let’s start with Supervised Learning</a:t>
            </a:r>
          </a:p>
        </p:txBody>
      </p:sp>
      <p:sp>
        <p:nvSpPr>
          <p:cNvPr id="3" name="TextBox 2">
            <a:extLst>
              <a:ext uri="{FF2B5EF4-FFF2-40B4-BE49-F238E27FC236}">
                <a16:creationId xmlns:a16="http://schemas.microsoft.com/office/drawing/2014/main" id="{42BCDE7D-F23F-4CB3-9345-381889FD5435}"/>
              </a:ext>
            </a:extLst>
          </p:cNvPr>
          <p:cNvSpPr txBox="1"/>
          <p:nvPr/>
        </p:nvSpPr>
        <p:spPr>
          <a:xfrm flipH="1">
            <a:off x="514969" y="1475179"/>
            <a:ext cx="6649310" cy="923330"/>
          </a:xfrm>
          <a:prstGeom prst="rect">
            <a:avLst/>
          </a:prstGeom>
          <a:noFill/>
        </p:spPr>
        <p:txBody>
          <a:bodyPr wrap="square" lIns="0" tIns="0" rIns="0" bIns="0" rtlCol="0">
            <a:spAutoFit/>
          </a:bodyPr>
          <a:lstStyle/>
          <a:p>
            <a:pPr algn="l"/>
            <a:r>
              <a:rPr lang="en-IN" sz="2000" dirty="0">
                <a:gradFill>
                  <a:gsLst>
                    <a:gs pos="2917">
                      <a:schemeClr val="tx1"/>
                    </a:gs>
                    <a:gs pos="30000">
                      <a:schemeClr val="tx1"/>
                    </a:gs>
                  </a:gsLst>
                  <a:lin ang="5400000" scaled="0"/>
                </a:gradFill>
              </a:rPr>
              <a:t>-Learning With Supervision </a:t>
            </a:r>
          </a:p>
          <a:p>
            <a:pPr algn="l"/>
            <a:endParaRPr lang="en-IN" sz="2000" dirty="0">
              <a:gradFill>
                <a:gsLst>
                  <a:gs pos="2917">
                    <a:schemeClr val="tx1"/>
                  </a:gs>
                  <a:gs pos="30000">
                    <a:schemeClr val="tx1"/>
                  </a:gs>
                </a:gsLst>
                <a:lin ang="5400000" scaled="0"/>
              </a:gradFill>
            </a:endParaRPr>
          </a:p>
          <a:p>
            <a:pPr algn="l"/>
            <a:endParaRPr lang="en-IN" sz="2000" dirty="0">
              <a:gradFill>
                <a:gsLst>
                  <a:gs pos="2917">
                    <a:schemeClr val="tx1"/>
                  </a:gs>
                  <a:gs pos="30000">
                    <a:schemeClr val="tx1"/>
                  </a:gs>
                </a:gsLst>
                <a:lin ang="5400000" scaled="0"/>
              </a:gradFill>
            </a:endParaRPr>
          </a:p>
        </p:txBody>
      </p:sp>
      <p:pic>
        <p:nvPicPr>
          <p:cNvPr id="4" name="Picture 4" descr="Collage Of Cat And Dog Isolated On White Stock Photo, Picture And ...">
            <a:extLst>
              <a:ext uri="{FF2B5EF4-FFF2-40B4-BE49-F238E27FC236}">
                <a16:creationId xmlns:a16="http://schemas.microsoft.com/office/drawing/2014/main" id="{DC834F71-BDFE-4BCA-9206-AC9E09B7CA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1" y="3297419"/>
            <a:ext cx="3551067" cy="2149749"/>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FC4EDAA6-D7FC-4DF6-824D-BB512C7D7F1D}"/>
              </a:ext>
            </a:extLst>
          </p:cNvPr>
          <p:cNvCxnSpPr/>
          <p:nvPr/>
        </p:nvCxnSpPr>
        <p:spPr>
          <a:xfrm flipH="1">
            <a:off x="1669002" y="5255581"/>
            <a:ext cx="683581" cy="736846"/>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7B4E28D-A886-4EA1-A7BF-86C157385228}"/>
              </a:ext>
            </a:extLst>
          </p:cNvPr>
          <p:cNvCxnSpPr>
            <a:cxnSpLocks/>
          </p:cNvCxnSpPr>
          <p:nvPr/>
        </p:nvCxnSpPr>
        <p:spPr>
          <a:xfrm>
            <a:off x="4190260" y="5086905"/>
            <a:ext cx="399495" cy="905522"/>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7A378A4-DAC8-4183-8DFC-752DB99A4DBB}"/>
              </a:ext>
            </a:extLst>
          </p:cNvPr>
          <p:cNvSpPr txBox="1"/>
          <p:nvPr/>
        </p:nvSpPr>
        <p:spPr>
          <a:xfrm>
            <a:off x="1067540" y="5960580"/>
            <a:ext cx="914400" cy="307777"/>
          </a:xfrm>
          <a:prstGeom prst="rect">
            <a:avLst/>
          </a:prstGeom>
          <a:noFill/>
        </p:spPr>
        <p:txBody>
          <a:bodyPr wrap="square" lIns="0" tIns="0" rIns="0" bIns="0" rtlCol="0">
            <a:spAutoFit/>
          </a:bodyPr>
          <a:lstStyle/>
          <a:p>
            <a:pPr algn="l"/>
            <a:r>
              <a:rPr lang="en-IN" sz="2000" dirty="0">
                <a:gradFill>
                  <a:gsLst>
                    <a:gs pos="2917">
                      <a:schemeClr val="tx1"/>
                    </a:gs>
                    <a:gs pos="30000">
                      <a:schemeClr val="tx1"/>
                    </a:gs>
                  </a:gsLst>
                  <a:lin ang="5400000" scaled="0"/>
                </a:gradFill>
              </a:rPr>
              <a:t>CAT</a:t>
            </a:r>
          </a:p>
        </p:txBody>
      </p:sp>
      <p:sp>
        <p:nvSpPr>
          <p:cNvPr id="8" name="TextBox 7">
            <a:extLst>
              <a:ext uri="{FF2B5EF4-FFF2-40B4-BE49-F238E27FC236}">
                <a16:creationId xmlns:a16="http://schemas.microsoft.com/office/drawing/2014/main" id="{9D777271-CA75-4892-95A8-88A6F0DBCC74}"/>
              </a:ext>
            </a:extLst>
          </p:cNvPr>
          <p:cNvSpPr txBox="1"/>
          <p:nvPr/>
        </p:nvSpPr>
        <p:spPr>
          <a:xfrm>
            <a:off x="4110361" y="6005806"/>
            <a:ext cx="1233996" cy="307777"/>
          </a:xfrm>
          <a:prstGeom prst="rect">
            <a:avLst/>
          </a:prstGeom>
          <a:noFill/>
        </p:spPr>
        <p:txBody>
          <a:bodyPr wrap="square" lIns="0" tIns="0" rIns="0" bIns="0" rtlCol="0">
            <a:spAutoFit/>
          </a:bodyPr>
          <a:lstStyle/>
          <a:p>
            <a:pPr algn="l"/>
            <a:r>
              <a:rPr lang="en-IN" sz="2000" dirty="0">
                <a:gradFill>
                  <a:gsLst>
                    <a:gs pos="2917">
                      <a:schemeClr val="tx1"/>
                    </a:gs>
                    <a:gs pos="30000">
                      <a:schemeClr val="tx1"/>
                    </a:gs>
                  </a:gsLst>
                  <a:lin ang="5400000" scaled="0"/>
                </a:gradFill>
              </a:rPr>
              <a:t>DOG</a:t>
            </a:r>
          </a:p>
        </p:txBody>
      </p:sp>
      <p:sp>
        <p:nvSpPr>
          <p:cNvPr id="9" name="TextBox 8">
            <a:extLst>
              <a:ext uri="{FF2B5EF4-FFF2-40B4-BE49-F238E27FC236}">
                <a16:creationId xmlns:a16="http://schemas.microsoft.com/office/drawing/2014/main" id="{1A4E3798-8B58-45E2-BE76-B3D540ED797B}"/>
              </a:ext>
            </a:extLst>
          </p:cNvPr>
          <p:cNvSpPr txBox="1"/>
          <p:nvPr/>
        </p:nvSpPr>
        <p:spPr>
          <a:xfrm>
            <a:off x="2343771" y="2846153"/>
            <a:ext cx="1322772" cy="307777"/>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algn="ctr"/>
            <a:r>
              <a:rPr lang="en-IN" sz="2000" b="1" dirty="0">
                <a:gradFill>
                  <a:gsLst>
                    <a:gs pos="2917">
                      <a:schemeClr val="tx1"/>
                    </a:gs>
                    <a:gs pos="30000">
                      <a:schemeClr val="tx1"/>
                    </a:gs>
                  </a:gsLst>
                  <a:lin ang="5400000" scaled="0"/>
                </a:gradFill>
              </a:rPr>
              <a:t>Data</a:t>
            </a:r>
          </a:p>
        </p:txBody>
      </p:sp>
      <p:sp>
        <p:nvSpPr>
          <p:cNvPr id="10" name="Rectangle 9">
            <a:extLst>
              <a:ext uri="{FF2B5EF4-FFF2-40B4-BE49-F238E27FC236}">
                <a16:creationId xmlns:a16="http://schemas.microsoft.com/office/drawing/2014/main" id="{F6F806BB-C0F9-4543-B0D6-F334E8628811}"/>
              </a:ext>
            </a:extLst>
          </p:cNvPr>
          <p:cNvSpPr/>
          <p:nvPr/>
        </p:nvSpPr>
        <p:spPr bwMode="auto">
          <a:xfrm>
            <a:off x="5779362" y="4043039"/>
            <a:ext cx="1713390" cy="1043866"/>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IN" sz="2000"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ML MODEL</a:t>
            </a:r>
          </a:p>
        </p:txBody>
      </p:sp>
      <p:cxnSp>
        <p:nvCxnSpPr>
          <p:cNvPr id="11" name="Straight Arrow Connector 10">
            <a:extLst>
              <a:ext uri="{FF2B5EF4-FFF2-40B4-BE49-F238E27FC236}">
                <a16:creationId xmlns:a16="http://schemas.microsoft.com/office/drawing/2014/main" id="{EF40B06D-9031-4235-8107-0859EBEFC53F}"/>
              </a:ext>
            </a:extLst>
          </p:cNvPr>
          <p:cNvCxnSpPr>
            <a:cxnSpLocks/>
            <a:endCxn id="10" idx="1"/>
          </p:cNvCxnSpPr>
          <p:nvPr/>
        </p:nvCxnSpPr>
        <p:spPr>
          <a:xfrm>
            <a:off x="4838330" y="4564972"/>
            <a:ext cx="941032"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83EFFB2-0C4A-4F9F-A399-B027B44958EC}"/>
              </a:ext>
            </a:extLst>
          </p:cNvPr>
          <p:cNvSpPr/>
          <p:nvPr/>
        </p:nvSpPr>
        <p:spPr bwMode="auto">
          <a:xfrm>
            <a:off x="5335478" y="2441364"/>
            <a:ext cx="2601158" cy="797189"/>
          </a:xfrm>
          <a:prstGeom prst="rect">
            <a:avLst/>
          </a:prstGeom>
          <a:solidFill>
            <a:srgbClr val="E6E6E6"/>
          </a:soli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IN" sz="2000"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Supervised Learning Algorithm</a:t>
            </a:r>
          </a:p>
        </p:txBody>
      </p:sp>
      <p:cxnSp>
        <p:nvCxnSpPr>
          <p:cNvPr id="13" name="Straight Arrow Connector 12">
            <a:extLst>
              <a:ext uri="{FF2B5EF4-FFF2-40B4-BE49-F238E27FC236}">
                <a16:creationId xmlns:a16="http://schemas.microsoft.com/office/drawing/2014/main" id="{A544E5D8-4AB2-4D91-993D-77B1168DCE62}"/>
              </a:ext>
            </a:extLst>
          </p:cNvPr>
          <p:cNvCxnSpPr>
            <a:cxnSpLocks/>
            <a:stCxn id="12" idx="2"/>
            <a:endCxn id="10" idx="0"/>
          </p:cNvCxnSpPr>
          <p:nvPr/>
        </p:nvCxnSpPr>
        <p:spPr>
          <a:xfrm>
            <a:off x="6636057" y="3238553"/>
            <a:ext cx="0" cy="804486"/>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7E361A5-68EE-4E36-BF37-E2A883695235}"/>
              </a:ext>
            </a:extLst>
          </p:cNvPr>
          <p:cNvCxnSpPr>
            <a:cxnSpLocks/>
            <a:stCxn id="10" idx="3"/>
          </p:cNvCxnSpPr>
          <p:nvPr/>
        </p:nvCxnSpPr>
        <p:spPr>
          <a:xfrm flipV="1">
            <a:off x="7492752" y="2714353"/>
            <a:ext cx="2355477" cy="1850619"/>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EB5C1A8-9C38-4E54-B5D7-5AE06C8D05A3}"/>
              </a:ext>
            </a:extLst>
          </p:cNvPr>
          <p:cNvSpPr txBox="1"/>
          <p:nvPr/>
        </p:nvSpPr>
        <p:spPr>
          <a:xfrm rot="19479259">
            <a:off x="7712433" y="3508018"/>
            <a:ext cx="1442703" cy="307777"/>
          </a:xfrm>
          <a:prstGeom prst="rect">
            <a:avLst/>
          </a:prstGeom>
          <a:noFill/>
        </p:spPr>
        <p:txBody>
          <a:bodyPr wrap="none" lIns="0" tIns="0" rIns="0" bIns="0" rtlCol="0">
            <a:spAutoFit/>
          </a:bodyPr>
          <a:lstStyle/>
          <a:p>
            <a:pPr algn="l"/>
            <a:r>
              <a:rPr lang="en-IN" sz="2000" dirty="0">
                <a:gradFill>
                  <a:gsLst>
                    <a:gs pos="2917">
                      <a:schemeClr val="tx1"/>
                    </a:gs>
                    <a:gs pos="30000">
                      <a:schemeClr val="tx1"/>
                    </a:gs>
                  </a:gsLst>
                  <a:lin ang="5400000" scaled="0"/>
                </a:gradFill>
              </a:rPr>
              <a:t>This is a cat !</a:t>
            </a:r>
          </a:p>
        </p:txBody>
      </p:sp>
      <p:cxnSp>
        <p:nvCxnSpPr>
          <p:cNvPr id="18" name="Straight Arrow Connector 17">
            <a:extLst>
              <a:ext uri="{FF2B5EF4-FFF2-40B4-BE49-F238E27FC236}">
                <a16:creationId xmlns:a16="http://schemas.microsoft.com/office/drawing/2014/main" id="{B7DA49FF-0E6B-4FC2-B595-4038450E4EA5}"/>
              </a:ext>
            </a:extLst>
          </p:cNvPr>
          <p:cNvCxnSpPr>
            <a:cxnSpLocks/>
            <a:stCxn id="10" idx="3"/>
          </p:cNvCxnSpPr>
          <p:nvPr/>
        </p:nvCxnSpPr>
        <p:spPr>
          <a:xfrm>
            <a:off x="7492752" y="4564972"/>
            <a:ext cx="2530135" cy="974694"/>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14369C7-601B-4351-A167-9EDFC81DB35B}"/>
              </a:ext>
            </a:extLst>
          </p:cNvPr>
          <p:cNvSpPr txBox="1"/>
          <p:nvPr/>
        </p:nvSpPr>
        <p:spPr>
          <a:xfrm rot="1275882">
            <a:off x="8083584" y="4753466"/>
            <a:ext cx="1559722" cy="307777"/>
          </a:xfrm>
          <a:prstGeom prst="rect">
            <a:avLst/>
          </a:prstGeom>
          <a:noFill/>
        </p:spPr>
        <p:txBody>
          <a:bodyPr wrap="none" lIns="0" tIns="0" rIns="0" bIns="0" rtlCol="0">
            <a:spAutoFit/>
          </a:bodyPr>
          <a:lstStyle/>
          <a:p>
            <a:pPr algn="l"/>
            <a:r>
              <a:rPr lang="en-IN" sz="2000" dirty="0">
                <a:gradFill>
                  <a:gsLst>
                    <a:gs pos="2917">
                      <a:schemeClr val="tx1"/>
                    </a:gs>
                    <a:gs pos="30000">
                      <a:schemeClr val="tx1"/>
                    </a:gs>
                  </a:gsLst>
                  <a:lin ang="5400000" scaled="0"/>
                </a:gradFill>
              </a:rPr>
              <a:t>This is a dog !</a:t>
            </a:r>
          </a:p>
        </p:txBody>
      </p:sp>
      <p:pic>
        <p:nvPicPr>
          <p:cNvPr id="4104" name="Picture 8" descr="Cat intelligence - Wikipedia">
            <a:extLst>
              <a:ext uri="{FF2B5EF4-FFF2-40B4-BE49-F238E27FC236}">
                <a16:creationId xmlns:a16="http://schemas.microsoft.com/office/drawing/2014/main" id="{B05EFD05-83E0-47F8-9DEF-677AAA3855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3910" y="1620743"/>
            <a:ext cx="1828802" cy="182880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25 Cutest Dog Breeds - Most Adorable Dogs">
            <a:extLst>
              <a:ext uri="{FF2B5EF4-FFF2-40B4-BE49-F238E27FC236}">
                <a16:creationId xmlns:a16="http://schemas.microsoft.com/office/drawing/2014/main" id="{010A2A6B-7994-433F-AE3C-630059BECB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9313" y="4925206"/>
            <a:ext cx="2522687" cy="1515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157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1EB54-E3C5-4AD9-8063-E9F3C3E992C6}"/>
              </a:ext>
            </a:extLst>
          </p:cNvPr>
          <p:cNvSpPr>
            <a:spLocks noGrp="1"/>
          </p:cNvSpPr>
          <p:nvPr>
            <p:ph type="title"/>
          </p:nvPr>
        </p:nvSpPr>
        <p:spPr/>
        <p:txBody>
          <a:bodyPr/>
          <a:lstStyle/>
          <a:p>
            <a:r>
              <a:rPr lang="en-IN" dirty="0"/>
              <a:t>Unsupervised Learning</a:t>
            </a:r>
          </a:p>
        </p:txBody>
      </p:sp>
      <p:sp>
        <p:nvSpPr>
          <p:cNvPr id="3" name="TextBox 2">
            <a:extLst>
              <a:ext uri="{FF2B5EF4-FFF2-40B4-BE49-F238E27FC236}">
                <a16:creationId xmlns:a16="http://schemas.microsoft.com/office/drawing/2014/main" id="{4FC4E7C5-FC96-48CB-8A44-536057E3DAC6}"/>
              </a:ext>
            </a:extLst>
          </p:cNvPr>
          <p:cNvSpPr txBox="1"/>
          <p:nvPr/>
        </p:nvSpPr>
        <p:spPr>
          <a:xfrm flipH="1">
            <a:off x="588263" y="1377721"/>
            <a:ext cx="6010118" cy="923330"/>
          </a:xfrm>
          <a:prstGeom prst="rect">
            <a:avLst/>
          </a:prstGeom>
          <a:noFill/>
        </p:spPr>
        <p:txBody>
          <a:bodyPr wrap="square" lIns="0" tIns="0" rIns="0" bIns="0" rtlCol="0">
            <a:spAutoFit/>
          </a:bodyPr>
          <a:lstStyle/>
          <a:p>
            <a:pPr algn="l"/>
            <a:r>
              <a:rPr lang="en-IN" sz="2000" dirty="0">
                <a:gradFill>
                  <a:gsLst>
                    <a:gs pos="2917">
                      <a:schemeClr val="tx1"/>
                    </a:gs>
                    <a:gs pos="30000">
                      <a:schemeClr val="tx1"/>
                    </a:gs>
                  </a:gsLst>
                  <a:lin ang="5400000" scaled="0"/>
                </a:gradFill>
              </a:rPr>
              <a:t>-Learning without Supervision </a:t>
            </a:r>
          </a:p>
          <a:p>
            <a:pPr algn="l"/>
            <a:endParaRPr lang="en-IN" sz="2000" dirty="0">
              <a:gradFill>
                <a:gsLst>
                  <a:gs pos="2917">
                    <a:schemeClr val="tx1"/>
                  </a:gs>
                  <a:gs pos="30000">
                    <a:schemeClr val="tx1"/>
                  </a:gs>
                </a:gsLst>
                <a:lin ang="5400000" scaled="0"/>
              </a:gradFill>
            </a:endParaRPr>
          </a:p>
          <a:p>
            <a:pPr algn="l"/>
            <a:endParaRPr lang="en-IN" sz="2000" dirty="0">
              <a:gradFill>
                <a:gsLst>
                  <a:gs pos="2917">
                    <a:schemeClr val="tx1"/>
                  </a:gs>
                  <a:gs pos="30000">
                    <a:schemeClr val="tx1"/>
                  </a:gs>
                </a:gsLst>
                <a:lin ang="5400000" scaled="0"/>
              </a:gradFill>
            </a:endParaRPr>
          </a:p>
        </p:txBody>
      </p:sp>
      <p:pic>
        <p:nvPicPr>
          <p:cNvPr id="3076" name="Picture 4" descr="Collage Of Cat And Dog Isolated On White Stock Photo, Picture And ...">
            <a:extLst>
              <a:ext uri="{FF2B5EF4-FFF2-40B4-BE49-F238E27FC236}">
                <a16:creationId xmlns:a16="http://schemas.microsoft.com/office/drawing/2014/main" id="{AD426C4E-C1CF-4A70-9DCF-B46A264B00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7263" y="3350163"/>
            <a:ext cx="3551067" cy="214974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9E3B053-EA46-43AB-A186-114D38FE3CB3}"/>
              </a:ext>
            </a:extLst>
          </p:cNvPr>
          <p:cNvSpPr txBox="1"/>
          <p:nvPr/>
        </p:nvSpPr>
        <p:spPr>
          <a:xfrm>
            <a:off x="2343771" y="2846153"/>
            <a:ext cx="1322772" cy="307777"/>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algn="ctr"/>
            <a:r>
              <a:rPr lang="en-IN" sz="2000" b="1" dirty="0">
                <a:gradFill>
                  <a:gsLst>
                    <a:gs pos="2917">
                      <a:schemeClr val="tx1"/>
                    </a:gs>
                    <a:gs pos="30000">
                      <a:schemeClr val="tx1"/>
                    </a:gs>
                  </a:gsLst>
                  <a:lin ang="5400000" scaled="0"/>
                </a:gradFill>
              </a:rPr>
              <a:t>Data</a:t>
            </a:r>
          </a:p>
        </p:txBody>
      </p:sp>
      <p:sp>
        <p:nvSpPr>
          <p:cNvPr id="16" name="Rectangle 15">
            <a:extLst>
              <a:ext uri="{FF2B5EF4-FFF2-40B4-BE49-F238E27FC236}">
                <a16:creationId xmlns:a16="http://schemas.microsoft.com/office/drawing/2014/main" id="{CFC8DFEE-FF6A-4170-8E2A-ED6DCE82ED55}"/>
              </a:ext>
            </a:extLst>
          </p:cNvPr>
          <p:cNvSpPr/>
          <p:nvPr/>
        </p:nvSpPr>
        <p:spPr bwMode="auto">
          <a:xfrm>
            <a:off x="5779362" y="4043039"/>
            <a:ext cx="1713390" cy="1043866"/>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IN" sz="2000"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ML MODEL</a:t>
            </a:r>
          </a:p>
        </p:txBody>
      </p:sp>
      <p:cxnSp>
        <p:nvCxnSpPr>
          <p:cNvPr id="15" name="Straight Arrow Connector 14">
            <a:extLst>
              <a:ext uri="{FF2B5EF4-FFF2-40B4-BE49-F238E27FC236}">
                <a16:creationId xmlns:a16="http://schemas.microsoft.com/office/drawing/2014/main" id="{579EBDEC-4EB5-466A-BC7F-D4D6E8B9D028}"/>
              </a:ext>
            </a:extLst>
          </p:cNvPr>
          <p:cNvCxnSpPr>
            <a:cxnSpLocks/>
            <a:endCxn id="16" idx="1"/>
          </p:cNvCxnSpPr>
          <p:nvPr/>
        </p:nvCxnSpPr>
        <p:spPr>
          <a:xfrm>
            <a:off x="4838330" y="4564972"/>
            <a:ext cx="941032"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A7D199E-18F9-4613-9C7E-DF6DBD34461D}"/>
              </a:ext>
            </a:extLst>
          </p:cNvPr>
          <p:cNvSpPr/>
          <p:nvPr/>
        </p:nvSpPr>
        <p:spPr bwMode="auto">
          <a:xfrm>
            <a:off x="5335478" y="2441364"/>
            <a:ext cx="2601158" cy="797189"/>
          </a:xfrm>
          <a:prstGeom prst="rect">
            <a:avLst/>
          </a:prstGeom>
          <a:solidFill>
            <a:srgbClr val="E6E6E6"/>
          </a:soli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IN" sz="2000"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Unsupervised Learning Algorithm</a:t>
            </a:r>
          </a:p>
        </p:txBody>
      </p:sp>
      <p:cxnSp>
        <p:nvCxnSpPr>
          <p:cNvPr id="21" name="Straight Arrow Connector 20">
            <a:extLst>
              <a:ext uri="{FF2B5EF4-FFF2-40B4-BE49-F238E27FC236}">
                <a16:creationId xmlns:a16="http://schemas.microsoft.com/office/drawing/2014/main" id="{CEB4C738-939E-429B-A696-B660669EC9C0}"/>
              </a:ext>
            </a:extLst>
          </p:cNvPr>
          <p:cNvCxnSpPr>
            <a:cxnSpLocks/>
            <a:stCxn id="20" idx="2"/>
            <a:endCxn id="16" idx="0"/>
          </p:cNvCxnSpPr>
          <p:nvPr/>
        </p:nvCxnSpPr>
        <p:spPr>
          <a:xfrm>
            <a:off x="6636057" y="3238553"/>
            <a:ext cx="0" cy="804486"/>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DA53D5A-9C9A-4915-A851-21799D98627B}"/>
              </a:ext>
            </a:extLst>
          </p:cNvPr>
          <p:cNvCxnSpPr>
            <a:cxnSpLocks/>
            <a:stCxn id="16" idx="3"/>
          </p:cNvCxnSpPr>
          <p:nvPr/>
        </p:nvCxnSpPr>
        <p:spPr>
          <a:xfrm flipV="1">
            <a:off x="7492752" y="2813715"/>
            <a:ext cx="2529719" cy="1751257"/>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3E0B021-9CD5-4488-B668-7E1FE21D5F66}"/>
              </a:ext>
            </a:extLst>
          </p:cNvPr>
          <p:cNvSpPr txBox="1"/>
          <p:nvPr/>
        </p:nvSpPr>
        <p:spPr>
          <a:xfrm rot="19479259">
            <a:off x="7751386" y="3316980"/>
            <a:ext cx="1868910" cy="307777"/>
          </a:xfrm>
          <a:prstGeom prst="rect">
            <a:avLst/>
          </a:prstGeom>
          <a:noFill/>
        </p:spPr>
        <p:txBody>
          <a:bodyPr wrap="none" lIns="0" tIns="0" rIns="0" bIns="0" rtlCol="0">
            <a:spAutoFit/>
          </a:bodyPr>
          <a:lstStyle/>
          <a:p>
            <a:pPr algn="l"/>
            <a:r>
              <a:rPr lang="en-IN" sz="2000" dirty="0">
                <a:gradFill>
                  <a:gsLst>
                    <a:gs pos="2917">
                      <a:schemeClr val="tx1"/>
                    </a:gs>
                    <a:gs pos="30000">
                      <a:schemeClr val="tx1"/>
                    </a:gs>
                  </a:gsLst>
                  <a:lin ang="5400000" scaled="0"/>
                </a:gradFill>
              </a:rPr>
              <a:t>This is  different!</a:t>
            </a:r>
          </a:p>
        </p:txBody>
      </p:sp>
      <p:cxnSp>
        <p:nvCxnSpPr>
          <p:cNvPr id="33" name="Straight Arrow Connector 32">
            <a:extLst>
              <a:ext uri="{FF2B5EF4-FFF2-40B4-BE49-F238E27FC236}">
                <a16:creationId xmlns:a16="http://schemas.microsoft.com/office/drawing/2014/main" id="{0D743638-EED9-43E2-968F-EF0F40F5F6CD}"/>
              </a:ext>
            </a:extLst>
          </p:cNvPr>
          <p:cNvCxnSpPr>
            <a:cxnSpLocks/>
          </p:cNvCxnSpPr>
          <p:nvPr/>
        </p:nvCxnSpPr>
        <p:spPr>
          <a:xfrm>
            <a:off x="7598377" y="4638039"/>
            <a:ext cx="2530135" cy="974694"/>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0607B70-60B1-42CA-85AB-EF216342652C}"/>
              </a:ext>
            </a:extLst>
          </p:cNvPr>
          <p:cNvSpPr txBox="1"/>
          <p:nvPr/>
        </p:nvSpPr>
        <p:spPr>
          <a:xfrm rot="1275882">
            <a:off x="7928990" y="4753466"/>
            <a:ext cx="1868910" cy="307777"/>
          </a:xfrm>
          <a:prstGeom prst="rect">
            <a:avLst/>
          </a:prstGeom>
          <a:noFill/>
        </p:spPr>
        <p:txBody>
          <a:bodyPr wrap="none" lIns="0" tIns="0" rIns="0" bIns="0" rtlCol="0">
            <a:spAutoFit/>
          </a:bodyPr>
          <a:lstStyle/>
          <a:p>
            <a:pPr algn="l"/>
            <a:r>
              <a:rPr lang="en-IN" sz="2000" dirty="0">
                <a:gradFill>
                  <a:gsLst>
                    <a:gs pos="2917">
                      <a:schemeClr val="tx1"/>
                    </a:gs>
                    <a:gs pos="30000">
                      <a:schemeClr val="tx1"/>
                    </a:gs>
                  </a:gsLst>
                  <a:lin ang="5400000" scaled="0"/>
                </a:gradFill>
              </a:rPr>
              <a:t>This is different !</a:t>
            </a:r>
          </a:p>
        </p:txBody>
      </p:sp>
      <p:pic>
        <p:nvPicPr>
          <p:cNvPr id="17" name="Picture 10" descr="25 Cutest Dog Breeds - Most Adorable Dogs">
            <a:extLst>
              <a:ext uri="{FF2B5EF4-FFF2-40B4-BE49-F238E27FC236}">
                <a16:creationId xmlns:a16="http://schemas.microsoft.com/office/drawing/2014/main" id="{C73C6E2D-B4C8-4507-8A04-D8D89C883B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0090" y="5214163"/>
            <a:ext cx="2315464" cy="139082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Cat intelligence - Wikipedia">
            <a:extLst>
              <a:ext uri="{FF2B5EF4-FFF2-40B4-BE49-F238E27FC236}">
                <a16:creationId xmlns:a16="http://schemas.microsoft.com/office/drawing/2014/main" id="{5C463042-DE1D-41CB-A54B-1A6223F144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07402" y="1377721"/>
            <a:ext cx="1828802" cy="1828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333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26734A-9236-42F8-B929-95C8685623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9414" y="511404"/>
            <a:ext cx="2917596" cy="2917596"/>
          </a:xfrm>
          <a:prstGeom prst="rect">
            <a:avLst/>
          </a:prstGeom>
        </p:spPr>
      </p:pic>
      <p:pic>
        <p:nvPicPr>
          <p:cNvPr id="5" name="Picture 4">
            <a:extLst>
              <a:ext uri="{FF2B5EF4-FFF2-40B4-BE49-F238E27FC236}">
                <a16:creationId xmlns:a16="http://schemas.microsoft.com/office/drawing/2014/main" id="{35102179-A0DF-4C6C-B6AE-F38758457AE3}"/>
              </a:ext>
            </a:extLst>
          </p:cNvPr>
          <p:cNvPicPr>
            <a:picLocks noChangeAspect="1"/>
          </p:cNvPicPr>
          <p:nvPr/>
        </p:nvPicPr>
        <p:blipFill rotWithShape="1">
          <a:blip r:embed="rId3">
            <a:extLst>
              <a:ext uri="{28A0092B-C50C-407E-A947-70E740481C1C}">
                <a14:useLocalDpi xmlns:a14="http://schemas.microsoft.com/office/drawing/2010/main" val="0"/>
              </a:ext>
            </a:extLst>
          </a:blip>
          <a:srcRect t="3581"/>
          <a:stretch/>
        </p:blipFill>
        <p:spPr>
          <a:xfrm>
            <a:off x="1292564" y="3817487"/>
            <a:ext cx="3670194" cy="2736894"/>
          </a:xfrm>
          <a:prstGeom prst="rect">
            <a:avLst/>
          </a:prstGeom>
        </p:spPr>
      </p:pic>
      <p:sp>
        <p:nvSpPr>
          <p:cNvPr id="7" name="TextBox 6">
            <a:extLst>
              <a:ext uri="{FF2B5EF4-FFF2-40B4-BE49-F238E27FC236}">
                <a16:creationId xmlns:a16="http://schemas.microsoft.com/office/drawing/2014/main" id="{19623BFA-733B-427E-BAF6-AD6E4579A428}"/>
              </a:ext>
            </a:extLst>
          </p:cNvPr>
          <p:cNvSpPr txBox="1"/>
          <p:nvPr/>
        </p:nvSpPr>
        <p:spPr>
          <a:xfrm>
            <a:off x="6096000" y="393046"/>
            <a:ext cx="5000134" cy="461665"/>
          </a:xfrm>
          <a:prstGeom prst="rect">
            <a:avLst/>
          </a:prstGeom>
          <a:noFill/>
        </p:spPr>
        <p:txBody>
          <a:bodyPr wrap="square" rtlCol="0">
            <a:spAutoFit/>
          </a:bodyPr>
          <a:lstStyle/>
          <a:p>
            <a:r>
              <a:rPr lang="en-IN" sz="2400" u="sng" dirty="0"/>
              <a:t>Jasleen Kaur Sondhi</a:t>
            </a:r>
          </a:p>
        </p:txBody>
      </p:sp>
      <p:sp>
        <p:nvSpPr>
          <p:cNvPr id="9" name="TextBox 8">
            <a:extLst>
              <a:ext uri="{FF2B5EF4-FFF2-40B4-BE49-F238E27FC236}">
                <a16:creationId xmlns:a16="http://schemas.microsoft.com/office/drawing/2014/main" id="{CFA27D5C-668E-4E41-9291-76FA344E99F3}"/>
              </a:ext>
            </a:extLst>
          </p:cNvPr>
          <p:cNvSpPr txBox="1"/>
          <p:nvPr/>
        </p:nvSpPr>
        <p:spPr>
          <a:xfrm>
            <a:off x="5043340" y="835726"/>
            <a:ext cx="5000134" cy="3139321"/>
          </a:xfrm>
          <a:prstGeom prst="rect">
            <a:avLst/>
          </a:prstGeom>
          <a:noFill/>
        </p:spPr>
        <p:txBody>
          <a:bodyPr wrap="square" rtlCol="0">
            <a:spAutoFit/>
          </a:bodyPr>
          <a:lstStyle/>
          <a:p>
            <a:pPr marL="285750" indent="-285750" algn="l" fontAlgn="base">
              <a:buFont typeface="Arial" panose="020B0604020202020204" pitchFamily="34" charset="0"/>
              <a:buChar char="•"/>
            </a:pPr>
            <a:r>
              <a:rPr lang="en-IN" b="0" i="0" dirty="0">
                <a:effectLst/>
                <a:latin typeface="-apple-system"/>
              </a:rPr>
              <a:t>R Programming Textbook Companion under publication process by IIT Bombay, FOSSEE Fellowship.</a:t>
            </a:r>
          </a:p>
          <a:p>
            <a:pPr marL="285750" indent="-285750" algn="l" fontAlgn="base">
              <a:buFont typeface="Arial" panose="020B0604020202020204" pitchFamily="34" charset="0"/>
              <a:buChar char="•"/>
            </a:pPr>
            <a:r>
              <a:rPr lang="en-IN" b="0" i="0" dirty="0">
                <a:effectLst/>
                <a:latin typeface="-apple-system"/>
              </a:rPr>
              <a:t>Microsoft Learn Student Ambassador</a:t>
            </a:r>
          </a:p>
          <a:p>
            <a:pPr marL="285750" indent="-285750" algn="l" fontAlgn="base">
              <a:buFont typeface="Arial" panose="020B0604020202020204" pitchFamily="34" charset="0"/>
              <a:buChar char="•"/>
            </a:pPr>
            <a:r>
              <a:rPr lang="en-IN" dirty="0">
                <a:latin typeface="-apple-system"/>
              </a:rPr>
              <a:t>Campus Ambassador at GirlScript Bangalore</a:t>
            </a:r>
            <a:endParaRPr lang="en-IN" b="0" i="0" dirty="0">
              <a:effectLst/>
              <a:latin typeface="-apple-system"/>
            </a:endParaRPr>
          </a:p>
          <a:p>
            <a:pPr marL="285750" indent="-285750" algn="l" fontAlgn="base">
              <a:buFont typeface="Arial" panose="020B0604020202020204" pitchFamily="34" charset="0"/>
              <a:buChar char="•"/>
            </a:pPr>
            <a:r>
              <a:rPr lang="en-IN" dirty="0">
                <a:latin typeface="-apple-system"/>
              </a:rPr>
              <a:t>Final year student pursing triple majors in Physics, Mathematics and Computer Science, Mount Carmel College, Bangalore.</a:t>
            </a:r>
          </a:p>
          <a:p>
            <a:pPr marL="285750" indent="-285750" fontAlgn="base">
              <a:buFont typeface="Arial" panose="020B0604020202020204" pitchFamily="34" charset="0"/>
              <a:buChar char="•"/>
            </a:pPr>
            <a:r>
              <a:rPr lang="en-IN" b="0" i="0" dirty="0">
                <a:effectLst/>
                <a:latin typeface="-apple-system"/>
              </a:rPr>
              <a:t>Certified by Duke University in Data Science Math Skills</a:t>
            </a:r>
          </a:p>
          <a:p>
            <a:pPr marL="285750" indent="-285750" algn="l" fontAlgn="base">
              <a:buFont typeface="Arial" panose="020B0604020202020204" pitchFamily="34" charset="0"/>
              <a:buChar char="•"/>
            </a:pPr>
            <a:endParaRPr lang="en-IN" dirty="0">
              <a:latin typeface="-apple-system"/>
            </a:endParaRPr>
          </a:p>
        </p:txBody>
      </p:sp>
      <p:pic>
        <p:nvPicPr>
          <p:cNvPr id="11" name="Google Shape;127;p29" descr="linkedin.png">
            <a:extLst>
              <a:ext uri="{FF2B5EF4-FFF2-40B4-BE49-F238E27FC236}">
                <a16:creationId xmlns:a16="http://schemas.microsoft.com/office/drawing/2014/main" id="{7A658353-2117-4755-92BC-78E0FCCD7165}"/>
              </a:ext>
            </a:extLst>
          </p:cNvPr>
          <p:cNvPicPr preferRelativeResize="0"/>
          <p:nvPr/>
        </p:nvPicPr>
        <p:blipFill rotWithShape="1">
          <a:blip r:embed="rId4">
            <a:alphaModFix/>
          </a:blip>
          <a:srcRect/>
          <a:stretch/>
        </p:blipFill>
        <p:spPr>
          <a:xfrm>
            <a:off x="5627975" y="4576334"/>
            <a:ext cx="706759" cy="667512"/>
          </a:xfrm>
          <a:prstGeom prst="rect">
            <a:avLst/>
          </a:prstGeom>
          <a:noFill/>
          <a:ln>
            <a:noFill/>
          </a:ln>
        </p:spPr>
      </p:pic>
      <p:pic>
        <p:nvPicPr>
          <p:cNvPr id="13" name="Google Shape;131;p29" descr="git.png">
            <a:extLst>
              <a:ext uri="{FF2B5EF4-FFF2-40B4-BE49-F238E27FC236}">
                <a16:creationId xmlns:a16="http://schemas.microsoft.com/office/drawing/2014/main" id="{2D1030B5-A437-43BA-8D90-1CA915F817E3}"/>
              </a:ext>
            </a:extLst>
          </p:cNvPr>
          <p:cNvPicPr preferRelativeResize="0"/>
          <p:nvPr/>
        </p:nvPicPr>
        <p:blipFill rotWithShape="1">
          <a:blip r:embed="rId5">
            <a:alphaModFix/>
          </a:blip>
          <a:srcRect/>
          <a:stretch/>
        </p:blipFill>
        <p:spPr>
          <a:xfrm>
            <a:off x="5625007" y="5372486"/>
            <a:ext cx="780822" cy="667512"/>
          </a:xfrm>
          <a:prstGeom prst="rect">
            <a:avLst/>
          </a:prstGeom>
          <a:noFill/>
          <a:ln>
            <a:noFill/>
          </a:ln>
        </p:spPr>
      </p:pic>
      <p:sp>
        <p:nvSpPr>
          <p:cNvPr id="15" name="Google Shape;129;p29">
            <a:extLst>
              <a:ext uri="{FF2B5EF4-FFF2-40B4-BE49-F238E27FC236}">
                <a16:creationId xmlns:a16="http://schemas.microsoft.com/office/drawing/2014/main" id="{DBA39850-43F5-47E3-8C90-758415DC9753}"/>
              </a:ext>
            </a:extLst>
          </p:cNvPr>
          <p:cNvSpPr txBox="1"/>
          <p:nvPr/>
        </p:nvSpPr>
        <p:spPr>
          <a:xfrm>
            <a:off x="6564025" y="4711857"/>
            <a:ext cx="2572512" cy="338554"/>
          </a:xfrm>
          <a:prstGeom prst="rect">
            <a:avLst/>
          </a:prstGeom>
          <a:solidFill>
            <a:schemeClr val="dk1"/>
          </a:solidFill>
          <a:ln>
            <a:noFill/>
          </a:ln>
        </p:spPr>
        <p:txBody>
          <a:bodyPr spcFirstLastPara="1" wrap="square" lIns="91425" tIns="45700" rIns="91425" bIns="45700" anchor="t" anchorCtr="0">
            <a:spAutoFit/>
          </a:bodyPr>
          <a:lstStyle/>
          <a:p>
            <a:r>
              <a:rPr lang="en-US" sz="1600" dirty="0">
                <a:solidFill>
                  <a:schemeClr val="lt1"/>
                </a:solidFill>
                <a:latin typeface="Arial"/>
                <a:ea typeface="Arial"/>
                <a:cs typeface="Arial"/>
                <a:sym typeface="Arial"/>
              </a:rPr>
              <a:t>@jasleen_sondhi</a:t>
            </a:r>
            <a:endParaRPr sz="1600" dirty="0">
              <a:solidFill>
                <a:schemeClr val="lt1"/>
              </a:solidFill>
              <a:latin typeface="Arial"/>
              <a:ea typeface="Arial"/>
              <a:cs typeface="Arial"/>
              <a:sym typeface="Arial"/>
            </a:endParaRPr>
          </a:p>
        </p:txBody>
      </p:sp>
      <p:sp>
        <p:nvSpPr>
          <p:cNvPr id="17" name="Google Shape;129;p29">
            <a:extLst>
              <a:ext uri="{FF2B5EF4-FFF2-40B4-BE49-F238E27FC236}">
                <a16:creationId xmlns:a16="http://schemas.microsoft.com/office/drawing/2014/main" id="{6F8F316D-20BA-432E-B140-6B3FA7460BF4}"/>
              </a:ext>
            </a:extLst>
          </p:cNvPr>
          <p:cNvSpPr txBox="1"/>
          <p:nvPr/>
        </p:nvSpPr>
        <p:spPr>
          <a:xfrm>
            <a:off x="6566994" y="5536965"/>
            <a:ext cx="2572512" cy="338554"/>
          </a:xfrm>
          <a:prstGeom prst="rect">
            <a:avLst/>
          </a:prstGeom>
          <a:solidFill>
            <a:schemeClr val="dk1"/>
          </a:solidFill>
          <a:ln>
            <a:noFill/>
          </a:ln>
        </p:spPr>
        <p:txBody>
          <a:bodyPr spcFirstLastPara="1" wrap="square" lIns="91425" tIns="45700" rIns="91425" bIns="45700" anchor="t" anchorCtr="0">
            <a:spAutoFit/>
          </a:bodyPr>
          <a:lstStyle/>
          <a:p>
            <a:r>
              <a:rPr lang="en-US" sz="1600" dirty="0">
                <a:solidFill>
                  <a:schemeClr val="lt1"/>
                </a:solidFill>
                <a:latin typeface="Arial"/>
                <a:ea typeface="Arial"/>
                <a:cs typeface="Arial"/>
                <a:sym typeface="Arial"/>
              </a:rPr>
              <a:t>@jasleen101010</a:t>
            </a:r>
            <a:endParaRPr sz="1600"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19319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D6452-C85E-4B1D-9A40-91B71001B72B}"/>
              </a:ext>
            </a:extLst>
          </p:cNvPr>
          <p:cNvSpPr>
            <a:spLocks noGrp="1"/>
          </p:cNvSpPr>
          <p:nvPr>
            <p:ph type="title"/>
          </p:nvPr>
        </p:nvSpPr>
        <p:spPr/>
        <p:txBody>
          <a:bodyPr/>
          <a:lstStyle/>
          <a:p>
            <a:r>
              <a:rPr lang="en-IN" dirty="0"/>
              <a:t>Reinforcement Learning</a:t>
            </a:r>
          </a:p>
        </p:txBody>
      </p:sp>
      <p:sp>
        <p:nvSpPr>
          <p:cNvPr id="3" name="Text Placeholder 2">
            <a:extLst>
              <a:ext uri="{FF2B5EF4-FFF2-40B4-BE49-F238E27FC236}">
                <a16:creationId xmlns:a16="http://schemas.microsoft.com/office/drawing/2014/main" id="{5937F0B0-FBFD-4C7F-9517-7C4B03828E70}"/>
              </a:ext>
            </a:extLst>
          </p:cNvPr>
          <p:cNvSpPr>
            <a:spLocks noGrp="1"/>
          </p:cNvSpPr>
          <p:nvPr>
            <p:ph type="body" sz="quarter" idx="10"/>
          </p:nvPr>
        </p:nvSpPr>
        <p:spPr>
          <a:xfrm>
            <a:off x="1028084" y="1657438"/>
            <a:ext cx="11018520" cy="1895904"/>
          </a:xfrm>
        </p:spPr>
        <p:txBody>
          <a:bodyPr/>
          <a:lstStyle/>
          <a:p>
            <a:r>
              <a:rPr lang="en-IN" dirty="0"/>
              <a:t>-Simply put , Reward Based Learning</a:t>
            </a:r>
          </a:p>
          <a:p>
            <a:r>
              <a:rPr lang="en-IN" dirty="0"/>
              <a:t>-Example , a game of chess </a:t>
            </a:r>
          </a:p>
          <a:p>
            <a:r>
              <a:rPr lang="en-IN" dirty="0"/>
              <a:t>Certain desirable states have higher rewards , while other have low rewards</a:t>
            </a:r>
          </a:p>
        </p:txBody>
      </p:sp>
    </p:spTree>
    <p:extLst>
      <p:ext uri="{BB962C8B-B14F-4D97-AF65-F5344CB8AC3E}">
        <p14:creationId xmlns:p14="http://schemas.microsoft.com/office/powerpoint/2010/main" val="140887990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D1A8E-CEAB-48D2-B2EA-FA4CF0D572AA}"/>
              </a:ext>
            </a:extLst>
          </p:cNvPr>
          <p:cNvSpPr>
            <a:spLocks noGrp="1"/>
          </p:cNvSpPr>
          <p:nvPr>
            <p:ph type="title"/>
          </p:nvPr>
        </p:nvSpPr>
        <p:spPr>
          <a:xfrm>
            <a:off x="954350" y="82119"/>
            <a:ext cx="9601200" cy="1485900"/>
          </a:xfrm>
        </p:spPr>
        <p:txBody>
          <a:bodyPr/>
          <a:lstStyle/>
          <a:p>
            <a:r>
              <a:rPr lang="en-IN" dirty="0"/>
              <a:t>Alpha Go- Best example of reinforcement learning </a:t>
            </a:r>
          </a:p>
        </p:txBody>
      </p:sp>
      <p:sp>
        <p:nvSpPr>
          <p:cNvPr id="3" name="Text Placeholder 2">
            <a:extLst>
              <a:ext uri="{FF2B5EF4-FFF2-40B4-BE49-F238E27FC236}">
                <a16:creationId xmlns:a16="http://schemas.microsoft.com/office/drawing/2014/main" id="{15071684-E9A1-44BF-8C3E-AA2EA4C364AB}"/>
              </a:ext>
            </a:extLst>
          </p:cNvPr>
          <p:cNvSpPr>
            <a:spLocks noGrp="1"/>
          </p:cNvSpPr>
          <p:nvPr>
            <p:ph type="body" sz="quarter" idx="10"/>
          </p:nvPr>
        </p:nvSpPr>
        <p:spPr>
          <a:xfrm>
            <a:off x="1173480" y="1568019"/>
            <a:ext cx="11018520" cy="430887"/>
          </a:xfrm>
        </p:spPr>
        <p:txBody>
          <a:bodyPr/>
          <a:lstStyle/>
          <a:p>
            <a:r>
              <a:rPr lang="en-IN" dirty="0"/>
              <a:t>Defeated world champion at Go</a:t>
            </a:r>
          </a:p>
        </p:txBody>
      </p:sp>
      <p:pic>
        <p:nvPicPr>
          <p:cNvPr id="4" name="Picture 6" descr="Google's AlphaGo is the best Go player in the world | Engadget">
            <a:extLst>
              <a:ext uri="{FF2B5EF4-FFF2-40B4-BE49-F238E27FC236}">
                <a16:creationId xmlns:a16="http://schemas.microsoft.com/office/drawing/2014/main" id="{78911E23-B573-4A68-B9F4-7CFCFC8F5A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9004" y="2245493"/>
            <a:ext cx="7139373" cy="4015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873695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77660-CD77-425C-9776-DFFB82BEF795}"/>
              </a:ext>
            </a:extLst>
          </p:cNvPr>
          <p:cNvSpPr>
            <a:spLocks noGrp="1"/>
          </p:cNvSpPr>
          <p:nvPr>
            <p:ph type="title"/>
          </p:nvPr>
        </p:nvSpPr>
        <p:spPr/>
        <p:txBody>
          <a:bodyPr/>
          <a:lstStyle/>
          <a:p>
            <a:r>
              <a:rPr lang="en-IN" dirty="0"/>
              <a:t>Problem 1</a:t>
            </a:r>
          </a:p>
        </p:txBody>
      </p:sp>
      <p:sp>
        <p:nvSpPr>
          <p:cNvPr id="3" name="Rectangle 2">
            <a:extLst>
              <a:ext uri="{FF2B5EF4-FFF2-40B4-BE49-F238E27FC236}">
                <a16:creationId xmlns:a16="http://schemas.microsoft.com/office/drawing/2014/main" id="{7156ABBF-EB13-4CE9-932F-8578F579CDFE}"/>
              </a:ext>
            </a:extLst>
          </p:cNvPr>
          <p:cNvSpPr/>
          <p:nvPr/>
        </p:nvSpPr>
        <p:spPr>
          <a:xfrm>
            <a:off x="1029810" y="2171700"/>
            <a:ext cx="9658905" cy="1450397"/>
          </a:xfrm>
          <a:prstGeom prst="rect">
            <a:avLst/>
          </a:prstGeom>
        </p:spPr>
        <p:txBody>
          <a:bodyPr wrap="square">
            <a:spAutoFit/>
          </a:bodyPr>
          <a:lstStyle/>
          <a:p>
            <a:r>
              <a:rPr lang="en-IN" dirty="0">
                <a:latin typeface="Bahnschrift Light" panose="020B0502040204020203" pitchFamily="34" charset="0"/>
              </a:rPr>
              <a:t>AN AD AGENCY IS TRYING TO SEND OUT ADS ON FACEBOOK TO PROMOTE ITS PRODUCTS. HOWEVER IT HAS NO CLUE SO AS TO WHICH AD TO SEND OUT TO WHOM.</a:t>
            </a:r>
          </a:p>
          <a:p>
            <a:r>
              <a:rPr lang="en-IN" dirty="0">
                <a:latin typeface="Bahnschrift Light" panose="020B0502040204020203" pitchFamily="34" charset="0"/>
              </a:rPr>
              <a:t>FACEBOOK GIVES THE AGENCY A LIST OF ALL THE PEOPLE REGISTERED ON FACEBOOK AND INFORMATION LIKE AGE,GENDER,LOCATION,ETC</a:t>
            </a:r>
          </a:p>
          <a:p>
            <a:r>
              <a:rPr lang="en-IN" dirty="0">
                <a:latin typeface="Bahnschrift Light" panose="020B0502040204020203" pitchFamily="34" charset="0"/>
              </a:rPr>
              <a:t>WHAT MACHINE LEARNING ALGORITHM SHOULD THE AGENCY USE ?</a:t>
            </a:r>
          </a:p>
        </p:txBody>
      </p:sp>
    </p:spTree>
    <p:extLst>
      <p:ext uri="{BB962C8B-B14F-4D97-AF65-F5344CB8AC3E}">
        <p14:creationId xmlns:p14="http://schemas.microsoft.com/office/powerpoint/2010/main" val="28326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E688E-5557-44F8-9D0A-4865BEB0E5BC}"/>
              </a:ext>
            </a:extLst>
          </p:cNvPr>
          <p:cNvSpPr>
            <a:spLocks noGrp="1"/>
          </p:cNvSpPr>
          <p:nvPr>
            <p:ph type="title"/>
          </p:nvPr>
        </p:nvSpPr>
        <p:spPr>
          <a:xfrm>
            <a:off x="659284" y="528221"/>
            <a:ext cx="11018520" cy="553998"/>
          </a:xfrm>
        </p:spPr>
        <p:txBody>
          <a:bodyPr>
            <a:normAutofit fontScale="90000"/>
          </a:bodyPr>
          <a:lstStyle/>
          <a:p>
            <a:r>
              <a:rPr lang="en-IN" dirty="0"/>
              <a:t>Answer – Unsupervised Learning</a:t>
            </a:r>
          </a:p>
        </p:txBody>
      </p:sp>
      <p:pic>
        <p:nvPicPr>
          <p:cNvPr id="1026" name="Picture 2" descr="Clustering Based Unsupervised Learning - Towards Data Science">
            <a:extLst>
              <a:ext uri="{FF2B5EF4-FFF2-40B4-BE49-F238E27FC236}">
                <a16:creationId xmlns:a16="http://schemas.microsoft.com/office/drawing/2014/main" id="{F47A4684-B41A-452B-B912-C89FF7F73C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9687" y="1806559"/>
            <a:ext cx="9572625" cy="3724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93817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48B72-2EB4-412C-A105-F8D62450D734}"/>
              </a:ext>
            </a:extLst>
          </p:cNvPr>
          <p:cNvSpPr>
            <a:spLocks noGrp="1"/>
          </p:cNvSpPr>
          <p:nvPr>
            <p:ph type="title"/>
          </p:nvPr>
        </p:nvSpPr>
        <p:spPr/>
        <p:txBody>
          <a:bodyPr/>
          <a:lstStyle/>
          <a:p>
            <a:r>
              <a:rPr lang="en-IN" dirty="0"/>
              <a:t>Problem 2</a:t>
            </a:r>
          </a:p>
        </p:txBody>
      </p:sp>
      <p:sp>
        <p:nvSpPr>
          <p:cNvPr id="3" name="Rectangle 2">
            <a:extLst>
              <a:ext uri="{FF2B5EF4-FFF2-40B4-BE49-F238E27FC236}">
                <a16:creationId xmlns:a16="http://schemas.microsoft.com/office/drawing/2014/main" id="{D458283E-41BD-4A5E-979C-33F2A01D880C}"/>
              </a:ext>
            </a:extLst>
          </p:cNvPr>
          <p:cNvSpPr/>
          <p:nvPr/>
        </p:nvSpPr>
        <p:spPr>
          <a:xfrm>
            <a:off x="1055734" y="1582308"/>
            <a:ext cx="11136266" cy="1178784"/>
          </a:xfrm>
          <a:prstGeom prst="rect">
            <a:avLst/>
          </a:prstGeom>
        </p:spPr>
        <p:txBody>
          <a:bodyPr wrap="square">
            <a:spAutoFit/>
          </a:bodyPr>
          <a:lstStyle/>
          <a:p>
            <a:r>
              <a:rPr lang="en-IN" dirty="0"/>
              <a:t>YOU HAVE TO TRAIN  A ROBOT TO PLAY BASKETBALL OR SIMPLY THROW SHOTS IN IT. </a:t>
            </a:r>
          </a:p>
          <a:p>
            <a:r>
              <a:rPr lang="en-IN" dirty="0"/>
              <a:t>PROBLEM IS YOU DON’T  KNOW THE CORRECT ANGLE OR FORCE AT WHICH THE BALL SHOULD BE THROWN BEFORE HAND.</a:t>
            </a:r>
          </a:p>
          <a:p>
            <a:r>
              <a:rPr lang="en-IN" dirty="0"/>
              <a:t>WHAT ALGORITHM DO YOU USE TO TRAIN THE BOT ?</a:t>
            </a:r>
          </a:p>
        </p:txBody>
      </p:sp>
    </p:spTree>
    <p:extLst>
      <p:ext uri="{BB962C8B-B14F-4D97-AF65-F5344CB8AC3E}">
        <p14:creationId xmlns:p14="http://schemas.microsoft.com/office/powerpoint/2010/main" val="15055620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FFF36-3DDF-4376-AE30-EB3CE19ABD0B}"/>
              </a:ext>
            </a:extLst>
          </p:cNvPr>
          <p:cNvSpPr>
            <a:spLocks noGrp="1"/>
          </p:cNvSpPr>
          <p:nvPr>
            <p:ph type="title"/>
          </p:nvPr>
        </p:nvSpPr>
        <p:spPr/>
        <p:txBody>
          <a:bodyPr/>
          <a:lstStyle/>
          <a:p>
            <a:r>
              <a:rPr lang="en-IN" dirty="0"/>
              <a:t>Applications you will be able to build after the course </a:t>
            </a:r>
          </a:p>
        </p:txBody>
      </p:sp>
      <p:sp>
        <p:nvSpPr>
          <p:cNvPr id="3" name="Content Placeholder 2">
            <a:extLst>
              <a:ext uri="{FF2B5EF4-FFF2-40B4-BE49-F238E27FC236}">
                <a16:creationId xmlns:a16="http://schemas.microsoft.com/office/drawing/2014/main" id="{53C2336E-6B8A-4E54-A9DC-769306AB2110}"/>
              </a:ext>
            </a:extLst>
          </p:cNvPr>
          <p:cNvSpPr>
            <a:spLocks noGrp="1"/>
          </p:cNvSpPr>
          <p:nvPr>
            <p:ph idx="1"/>
          </p:nvPr>
        </p:nvSpPr>
        <p:spPr/>
        <p:txBody>
          <a:bodyPr/>
          <a:lstStyle/>
          <a:p>
            <a:r>
              <a:rPr lang="en-IN" dirty="0"/>
              <a:t>Machine learning web apps for real world problems</a:t>
            </a:r>
          </a:p>
        </p:txBody>
      </p:sp>
      <p:pic>
        <p:nvPicPr>
          <p:cNvPr id="5" name="Picture 4">
            <a:extLst>
              <a:ext uri="{FF2B5EF4-FFF2-40B4-BE49-F238E27FC236}">
                <a16:creationId xmlns:a16="http://schemas.microsoft.com/office/drawing/2014/main" id="{9B6581D7-B79E-4E0B-93B3-070481CE5025}"/>
              </a:ext>
            </a:extLst>
          </p:cNvPr>
          <p:cNvPicPr>
            <a:picLocks noChangeAspect="1"/>
          </p:cNvPicPr>
          <p:nvPr/>
        </p:nvPicPr>
        <p:blipFill rotWithShape="1">
          <a:blip r:embed="rId2"/>
          <a:srcRect l="-1" t="16310" r="15971" b="9932"/>
          <a:stretch/>
        </p:blipFill>
        <p:spPr>
          <a:xfrm>
            <a:off x="1464815" y="2728439"/>
            <a:ext cx="7883371" cy="38924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010769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84094-DEA6-40D8-9F45-937ACB26E7EE}"/>
              </a:ext>
            </a:extLst>
          </p:cNvPr>
          <p:cNvSpPr>
            <a:spLocks noGrp="1"/>
          </p:cNvSpPr>
          <p:nvPr>
            <p:ph type="title"/>
          </p:nvPr>
        </p:nvSpPr>
        <p:spPr/>
        <p:txBody>
          <a:bodyPr/>
          <a:lstStyle/>
          <a:p>
            <a:r>
              <a:rPr lang="en-IN" dirty="0"/>
              <a:t>Applications you will be able to build after the course </a:t>
            </a:r>
          </a:p>
        </p:txBody>
      </p:sp>
      <p:sp>
        <p:nvSpPr>
          <p:cNvPr id="3" name="Content Placeholder 2">
            <a:extLst>
              <a:ext uri="{FF2B5EF4-FFF2-40B4-BE49-F238E27FC236}">
                <a16:creationId xmlns:a16="http://schemas.microsoft.com/office/drawing/2014/main" id="{812BEAD7-002E-44A0-B1B7-8B5D7FC20428}"/>
              </a:ext>
            </a:extLst>
          </p:cNvPr>
          <p:cNvSpPr>
            <a:spLocks noGrp="1"/>
          </p:cNvSpPr>
          <p:nvPr>
            <p:ph idx="1"/>
          </p:nvPr>
        </p:nvSpPr>
        <p:spPr/>
        <p:txBody>
          <a:bodyPr/>
          <a:lstStyle/>
          <a:p>
            <a:r>
              <a:rPr lang="en-IN" dirty="0"/>
              <a:t>Cloud deployment of models you build</a:t>
            </a:r>
          </a:p>
        </p:txBody>
      </p:sp>
      <p:pic>
        <p:nvPicPr>
          <p:cNvPr id="4" name="Picture 3">
            <a:extLst>
              <a:ext uri="{FF2B5EF4-FFF2-40B4-BE49-F238E27FC236}">
                <a16:creationId xmlns:a16="http://schemas.microsoft.com/office/drawing/2014/main" id="{230BB2C3-3176-4837-BBAE-771EE5B9E9D0}"/>
              </a:ext>
            </a:extLst>
          </p:cNvPr>
          <p:cNvPicPr>
            <a:picLocks noChangeAspect="1"/>
          </p:cNvPicPr>
          <p:nvPr/>
        </p:nvPicPr>
        <p:blipFill rotWithShape="1">
          <a:blip r:embed="rId2"/>
          <a:srcRect t="4402" r="1334" b="7961"/>
          <a:stretch/>
        </p:blipFill>
        <p:spPr>
          <a:xfrm>
            <a:off x="1402672" y="2674910"/>
            <a:ext cx="7403976" cy="36992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765409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F3DE4-030D-4C94-BCC5-ECC15DEE2D18}"/>
              </a:ext>
            </a:extLst>
          </p:cNvPr>
          <p:cNvSpPr>
            <a:spLocks noGrp="1"/>
          </p:cNvSpPr>
          <p:nvPr>
            <p:ph type="title"/>
          </p:nvPr>
        </p:nvSpPr>
        <p:spPr/>
        <p:txBody>
          <a:bodyPr/>
          <a:lstStyle/>
          <a:p>
            <a:r>
              <a:rPr lang="en-IN" dirty="0"/>
              <a:t>Applications you will be able to build after the course </a:t>
            </a:r>
          </a:p>
        </p:txBody>
      </p:sp>
      <p:sp>
        <p:nvSpPr>
          <p:cNvPr id="3" name="Content Placeholder 2">
            <a:extLst>
              <a:ext uri="{FF2B5EF4-FFF2-40B4-BE49-F238E27FC236}">
                <a16:creationId xmlns:a16="http://schemas.microsoft.com/office/drawing/2014/main" id="{6558A95F-8E17-4048-A6D5-C21ED7B32A91}"/>
              </a:ext>
            </a:extLst>
          </p:cNvPr>
          <p:cNvSpPr>
            <a:spLocks noGrp="1"/>
          </p:cNvSpPr>
          <p:nvPr>
            <p:ph idx="1"/>
          </p:nvPr>
        </p:nvSpPr>
        <p:spPr/>
        <p:txBody>
          <a:bodyPr/>
          <a:lstStyle/>
          <a:p>
            <a:r>
              <a:rPr lang="en-IN" dirty="0"/>
              <a:t>Time Series Models </a:t>
            </a:r>
          </a:p>
        </p:txBody>
      </p:sp>
      <p:pic>
        <p:nvPicPr>
          <p:cNvPr id="1026" name="Picture 2" descr="Stock Market Forecasting Using Time Series Analysis">
            <a:extLst>
              <a:ext uri="{FF2B5EF4-FFF2-40B4-BE49-F238E27FC236}">
                <a16:creationId xmlns:a16="http://schemas.microsoft.com/office/drawing/2014/main" id="{3F8DE7AB-2D45-485A-B08D-B08E8F26A7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6" t="7160" r="-155" b="-1002"/>
          <a:stretch/>
        </p:blipFill>
        <p:spPr bwMode="auto">
          <a:xfrm>
            <a:off x="1114055" y="2633461"/>
            <a:ext cx="7487246" cy="39816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6037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E4373-24CE-4357-BC75-B2F81F0785A0}"/>
              </a:ext>
            </a:extLst>
          </p:cNvPr>
          <p:cNvSpPr>
            <a:spLocks noGrp="1"/>
          </p:cNvSpPr>
          <p:nvPr>
            <p:ph type="title"/>
          </p:nvPr>
        </p:nvSpPr>
        <p:spPr/>
        <p:txBody>
          <a:bodyPr/>
          <a:lstStyle/>
          <a:p>
            <a:r>
              <a:rPr lang="en-IN" dirty="0"/>
              <a:t>Why you should </a:t>
            </a:r>
            <a:r>
              <a:rPr lang="en-IN" dirty="0" err="1"/>
              <a:t>enroll</a:t>
            </a:r>
            <a:r>
              <a:rPr lang="en-IN" dirty="0"/>
              <a:t>?</a:t>
            </a:r>
          </a:p>
        </p:txBody>
      </p:sp>
      <p:sp>
        <p:nvSpPr>
          <p:cNvPr id="3" name="Content Placeholder 2">
            <a:extLst>
              <a:ext uri="{FF2B5EF4-FFF2-40B4-BE49-F238E27FC236}">
                <a16:creationId xmlns:a16="http://schemas.microsoft.com/office/drawing/2014/main" id="{30886F3D-0579-41B3-BDC4-714D3A5DF574}"/>
              </a:ext>
            </a:extLst>
          </p:cNvPr>
          <p:cNvSpPr>
            <a:spLocks noGrp="1"/>
          </p:cNvSpPr>
          <p:nvPr>
            <p:ph idx="1"/>
          </p:nvPr>
        </p:nvSpPr>
        <p:spPr/>
        <p:txBody>
          <a:bodyPr/>
          <a:lstStyle/>
          <a:p>
            <a:r>
              <a:rPr lang="en-IN" dirty="0"/>
              <a:t>Live mentoring sessions</a:t>
            </a:r>
          </a:p>
          <a:p>
            <a:r>
              <a:rPr lang="en-IN" dirty="0"/>
              <a:t>Live doubt sessions </a:t>
            </a:r>
          </a:p>
          <a:p>
            <a:r>
              <a:rPr lang="en-IN" dirty="0"/>
              <a:t>Project and assignments to build your skills</a:t>
            </a:r>
          </a:p>
          <a:p>
            <a:r>
              <a:rPr lang="en-IN" dirty="0"/>
              <a:t>Learn and build models hands-on in each session</a:t>
            </a:r>
          </a:p>
          <a:p>
            <a:r>
              <a:rPr lang="en-IN" dirty="0"/>
              <a:t>Get guidance from student and professional mentors</a:t>
            </a:r>
          </a:p>
        </p:txBody>
      </p:sp>
    </p:spTree>
    <p:extLst>
      <p:ext uri="{BB962C8B-B14F-4D97-AF65-F5344CB8AC3E}">
        <p14:creationId xmlns:p14="http://schemas.microsoft.com/office/powerpoint/2010/main" val="1493791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9"/>
          <p:cNvSpPr/>
          <p:nvPr/>
        </p:nvSpPr>
        <p:spPr>
          <a:xfrm>
            <a:off x="6096000" y="240879"/>
            <a:ext cx="3007555" cy="523220"/>
          </a:xfrm>
          <a:prstGeom prst="rect">
            <a:avLst/>
          </a:prstGeom>
          <a:noFill/>
          <a:ln>
            <a:noFill/>
          </a:ln>
        </p:spPr>
        <p:txBody>
          <a:bodyPr spcFirstLastPara="1" wrap="square" lIns="91425" tIns="45700" rIns="91425" bIns="45700" anchor="t" anchorCtr="0">
            <a:spAutoFit/>
          </a:bodyPr>
          <a:lstStyle/>
          <a:p>
            <a:r>
              <a:rPr lang="en-US" sz="2800" b="1" u="sng" dirty="0">
                <a:solidFill>
                  <a:srgbClr val="000000"/>
                </a:solidFill>
                <a:latin typeface="Times New Roman"/>
                <a:ea typeface="Times New Roman"/>
                <a:cs typeface="Times New Roman"/>
                <a:sym typeface="Times New Roman"/>
              </a:rPr>
              <a:t>Nachiketa Hebbar</a:t>
            </a:r>
            <a:endParaRPr dirty="0"/>
          </a:p>
        </p:txBody>
      </p:sp>
      <p:pic>
        <p:nvPicPr>
          <p:cNvPr id="127" name="Google Shape;127;p29" descr="linkedin.png"/>
          <p:cNvPicPr preferRelativeResize="0"/>
          <p:nvPr/>
        </p:nvPicPr>
        <p:blipFill rotWithShape="1">
          <a:blip r:embed="rId3">
            <a:alphaModFix/>
          </a:blip>
          <a:srcRect/>
          <a:stretch/>
        </p:blipFill>
        <p:spPr>
          <a:xfrm>
            <a:off x="6308296" y="4892718"/>
            <a:ext cx="609600" cy="609600"/>
          </a:xfrm>
          <a:prstGeom prst="rect">
            <a:avLst/>
          </a:prstGeom>
          <a:noFill/>
          <a:ln>
            <a:noFill/>
          </a:ln>
        </p:spPr>
      </p:pic>
      <p:sp>
        <p:nvSpPr>
          <p:cNvPr id="128" name="Google Shape;128;p29"/>
          <p:cNvSpPr txBox="1"/>
          <p:nvPr/>
        </p:nvSpPr>
        <p:spPr>
          <a:xfrm>
            <a:off x="7033908" y="4334247"/>
            <a:ext cx="3601825" cy="384721"/>
          </a:xfrm>
          <a:prstGeom prst="rect">
            <a:avLst/>
          </a:prstGeom>
          <a:solidFill>
            <a:schemeClr val="dk1"/>
          </a:solidFill>
          <a:ln>
            <a:noFill/>
          </a:ln>
        </p:spPr>
        <p:txBody>
          <a:bodyPr spcFirstLastPara="1" wrap="square" lIns="91425" tIns="45700" rIns="91425" bIns="45700" anchor="t" anchorCtr="0">
            <a:spAutoFit/>
          </a:bodyPr>
          <a:lstStyle/>
          <a:p>
            <a:r>
              <a:rPr lang="en-US" sz="1900" dirty="0">
                <a:solidFill>
                  <a:schemeClr val="lt1"/>
                </a:solidFill>
                <a:latin typeface="Arial"/>
                <a:ea typeface="Arial"/>
                <a:cs typeface="Arial"/>
                <a:sym typeface="Arial"/>
              </a:rPr>
              <a:t>Youtube.com/</a:t>
            </a:r>
            <a:r>
              <a:rPr lang="en-US" sz="1900" dirty="0" err="1">
                <a:solidFill>
                  <a:schemeClr val="lt1"/>
                </a:solidFill>
                <a:latin typeface="Arial"/>
                <a:ea typeface="Arial"/>
                <a:cs typeface="Arial"/>
                <a:sym typeface="Arial"/>
              </a:rPr>
              <a:t>NachiketaHebbar</a:t>
            </a:r>
            <a:endParaRPr sz="1900" dirty="0">
              <a:solidFill>
                <a:schemeClr val="lt1"/>
              </a:solidFill>
              <a:latin typeface="Arial"/>
              <a:ea typeface="Arial"/>
              <a:cs typeface="Arial"/>
              <a:sym typeface="Arial"/>
            </a:endParaRPr>
          </a:p>
        </p:txBody>
      </p:sp>
      <p:sp>
        <p:nvSpPr>
          <p:cNvPr id="129" name="Google Shape;129;p29"/>
          <p:cNvSpPr txBox="1"/>
          <p:nvPr/>
        </p:nvSpPr>
        <p:spPr>
          <a:xfrm>
            <a:off x="7033908" y="5012576"/>
            <a:ext cx="2572512" cy="338554"/>
          </a:xfrm>
          <a:prstGeom prst="rect">
            <a:avLst/>
          </a:prstGeom>
          <a:solidFill>
            <a:schemeClr val="dk1"/>
          </a:solidFill>
          <a:ln>
            <a:noFill/>
          </a:ln>
        </p:spPr>
        <p:txBody>
          <a:bodyPr spcFirstLastPara="1" wrap="square" lIns="91425" tIns="45700" rIns="91425" bIns="45700" anchor="t" anchorCtr="0">
            <a:spAutoFit/>
          </a:bodyPr>
          <a:lstStyle/>
          <a:p>
            <a:r>
              <a:rPr lang="en-US" sz="1600" dirty="0">
                <a:solidFill>
                  <a:schemeClr val="lt1"/>
                </a:solidFill>
                <a:latin typeface="Arial"/>
                <a:ea typeface="Arial"/>
                <a:cs typeface="Arial"/>
                <a:sym typeface="Arial"/>
              </a:rPr>
              <a:t>@nachihebbar</a:t>
            </a:r>
            <a:endParaRPr sz="1600" dirty="0">
              <a:solidFill>
                <a:schemeClr val="lt1"/>
              </a:solidFill>
              <a:latin typeface="Arial"/>
              <a:ea typeface="Arial"/>
              <a:cs typeface="Arial"/>
              <a:sym typeface="Arial"/>
            </a:endParaRPr>
          </a:p>
        </p:txBody>
      </p:sp>
      <p:pic>
        <p:nvPicPr>
          <p:cNvPr id="131" name="Google Shape;131;p29" descr="git.png"/>
          <p:cNvPicPr preferRelativeResize="0"/>
          <p:nvPr/>
        </p:nvPicPr>
        <p:blipFill rotWithShape="1">
          <a:blip r:embed="rId4">
            <a:alphaModFix/>
          </a:blip>
          <a:srcRect/>
          <a:stretch/>
        </p:blipFill>
        <p:spPr>
          <a:xfrm>
            <a:off x="6223357" y="5475696"/>
            <a:ext cx="810551" cy="667512"/>
          </a:xfrm>
          <a:prstGeom prst="rect">
            <a:avLst/>
          </a:prstGeom>
          <a:noFill/>
          <a:ln>
            <a:noFill/>
          </a:ln>
        </p:spPr>
      </p:pic>
      <p:sp>
        <p:nvSpPr>
          <p:cNvPr id="133" name="Google Shape;133;p29"/>
          <p:cNvSpPr txBox="1"/>
          <p:nvPr/>
        </p:nvSpPr>
        <p:spPr>
          <a:xfrm>
            <a:off x="7033908" y="5640175"/>
            <a:ext cx="1981200" cy="338554"/>
          </a:xfrm>
          <a:prstGeom prst="rect">
            <a:avLst/>
          </a:prstGeom>
          <a:solidFill>
            <a:schemeClr val="dk1"/>
          </a:solidFill>
          <a:ln>
            <a:noFill/>
          </a:ln>
        </p:spPr>
        <p:txBody>
          <a:bodyPr spcFirstLastPara="1" wrap="square" lIns="91425" tIns="45700" rIns="91425" bIns="45700" anchor="t" anchorCtr="0">
            <a:spAutoFit/>
          </a:bodyPr>
          <a:lstStyle/>
          <a:p>
            <a:r>
              <a:rPr lang="en-US" sz="1600">
                <a:solidFill>
                  <a:schemeClr val="lt1"/>
                </a:solidFill>
                <a:latin typeface="Arial"/>
                <a:ea typeface="Arial"/>
                <a:cs typeface="Arial"/>
                <a:sym typeface="Arial"/>
              </a:rPr>
              <a:t>@nachi_hebbar</a:t>
            </a:r>
            <a:endParaRPr sz="1600">
              <a:solidFill>
                <a:schemeClr val="lt1"/>
              </a:solidFill>
              <a:latin typeface="Arial"/>
              <a:ea typeface="Arial"/>
              <a:cs typeface="Arial"/>
              <a:sym typeface="Arial"/>
            </a:endParaRPr>
          </a:p>
        </p:txBody>
      </p:sp>
      <p:pic>
        <p:nvPicPr>
          <p:cNvPr id="134" name="Google Shape;134;p29" descr="Image result for youtube icon"/>
          <p:cNvPicPr preferRelativeResize="0"/>
          <p:nvPr/>
        </p:nvPicPr>
        <p:blipFill rotWithShape="1">
          <a:blip r:embed="rId5">
            <a:alphaModFix/>
          </a:blip>
          <a:srcRect/>
          <a:stretch/>
        </p:blipFill>
        <p:spPr>
          <a:xfrm>
            <a:off x="6223357" y="4156089"/>
            <a:ext cx="694539" cy="694539"/>
          </a:xfrm>
          <a:prstGeom prst="rect">
            <a:avLst/>
          </a:prstGeom>
          <a:noFill/>
          <a:ln>
            <a:noFill/>
          </a:ln>
        </p:spPr>
      </p:pic>
      <p:pic>
        <p:nvPicPr>
          <p:cNvPr id="135" name="Google Shape;135;p29"/>
          <p:cNvPicPr preferRelativeResize="0"/>
          <p:nvPr/>
        </p:nvPicPr>
        <p:blipFill rotWithShape="1">
          <a:blip r:embed="rId6">
            <a:alphaModFix/>
          </a:blip>
          <a:srcRect l="-1155" t="29365" r="1154" b="35967"/>
          <a:stretch/>
        </p:blipFill>
        <p:spPr>
          <a:xfrm>
            <a:off x="1937120" y="714793"/>
            <a:ext cx="3275408" cy="2463403"/>
          </a:xfrm>
          <a:prstGeom prst="rect">
            <a:avLst/>
          </a:prstGeom>
          <a:noFill/>
          <a:ln>
            <a:noFill/>
          </a:ln>
        </p:spPr>
      </p:pic>
      <p:sp>
        <p:nvSpPr>
          <p:cNvPr id="137" name="Google Shape;137;p29"/>
          <p:cNvSpPr txBox="1"/>
          <p:nvPr/>
        </p:nvSpPr>
        <p:spPr>
          <a:xfrm>
            <a:off x="6027996" y="1242032"/>
            <a:ext cx="5613648" cy="2800726"/>
          </a:xfrm>
          <a:prstGeom prst="rect">
            <a:avLst/>
          </a:prstGeom>
          <a:noFill/>
          <a:ln>
            <a:noFill/>
          </a:ln>
        </p:spPr>
        <p:txBody>
          <a:bodyPr spcFirstLastPara="1" wrap="square" lIns="91425" tIns="45700" rIns="91425" bIns="45700" anchor="t" anchorCtr="0">
            <a:spAutoFit/>
          </a:bodyPr>
          <a:lstStyle/>
          <a:p>
            <a:pPr marL="285750" indent="-285750">
              <a:buFont typeface="Arial" panose="020B0604020202020204" pitchFamily="34" charset="0"/>
              <a:buChar char="•"/>
            </a:pPr>
            <a:r>
              <a:rPr lang="en-US" sz="1600" dirty="0">
                <a:solidFill>
                  <a:srgbClr val="000000"/>
                </a:solidFill>
                <a:latin typeface="Arial"/>
                <a:ea typeface="Arial"/>
                <a:cs typeface="Arial"/>
                <a:sym typeface="Arial"/>
              </a:rPr>
              <a:t>Youtuber (Teaching AI for 1.5+ years)</a:t>
            </a:r>
          </a:p>
          <a:p>
            <a:pPr marL="285750" indent="-285750">
              <a:buFont typeface="Arial" panose="020B0604020202020204" pitchFamily="34" charset="0"/>
              <a:buChar char="•"/>
            </a:pPr>
            <a:r>
              <a:rPr lang="en-US" sz="1600" dirty="0">
                <a:solidFill>
                  <a:srgbClr val="000000"/>
                </a:solidFill>
                <a:latin typeface="Arial"/>
                <a:ea typeface="Arial"/>
                <a:cs typeface="Arial"/>
                <a:sym typeface="Arial"/>
              </a:rPr>
              <a:t>Former Data Science Intern at </a:t>
            </a:r>
            <a:r>
              <a:rPr lang="en-US" sz="1600" dirty="0" err="1">
                <a:solidFill>
                  <a:srgbClr val="000000"/>
                </a:solidFill>
                <a:latin typeface="Arial"/>
                <a:ea typeface="Arial"/>
                <a:cs typeface="Arial"/>
                <a:sym typeface="Arial"/>
              </a:rPr>
              <a:t>Arbunize</a:t>
            </a:r>
            <a:endParaRPr lang="en-US" sz="1600" dirty="0">
              <a:solidFill>
                <a:srgbClr val="000000"/>
              </a:solidFill>
              <a:latin typeface="Arial"/>
              <a:ea typeface="Arial"/>
              <a:cs typeface="Arial"/>
              <a:sym typeface="Arial"/>
            </a:endParaRPr>
          </a:p>
          <a:p>
            <a:pPr marL="285750" indent="-285750">
              <a:buFont typeface="Arial" panose="020B0604020202020204" pitchFamily="34" charset="0"/>
              <a:buChar char="•"/>
            </a:pPr>
            <a:r>
              <a:rPr lang="en-US" sz="1600" dirty="0">
                <a:solidFill>
                  <a:srgbClr val="000000"/>
                </a:solidFill>
                <a:latin typeface="Arial"/>
                <a:ea typeface="Arial"/>
                <a:cs typeface="Arial"/>
                <a:sym typeface="Arial"/>
              </a:rPr>
              <a:t>Former IT Intern at Maruti Suzuki</a:t>
            </a:r>
          </a:p>
          <a:p>
            <a:pPr marL="285750" indent="-285750">
              <a:buFont typeface="Arial" panose="020B0604020202020204" pitchFamily="34" charset="0"/>
              <a:buChar char="•"/>
            </a:pPr>
            <a:r>
              <a:rPr lang="en-US" sz="1600" dirty="0">
                <a:solidFill>
                  <a:srgbClr val="000000"/>
                </a:solidFill>
                <a:latin typeface="Arial"/>
                <a:ea typeface="Arial"/>
                <a:cs typeface="Arial"/>
                <a:sym typeface="Arial"/>
              </a:rPr>
              <a:t>2 Published Research Papers in data science domain at IEEE and IJLTEMAS</a:t>
            </a:r>
          </a:p>
          <a:p>
            <a:pPr marL="285750" indent="-285750">
              <a:buFont typeface="Arial" panose="020B0604020202020204" pitchFamily="34" charset="0"/>
              <a:buChar char="•"/>
            </a:pPr>
            <a:r>
              <a:rPr lang="en-US" sz="1600" dirty="0">
                <a:solidFill>
                  <a:srgbClr val="000000"/>
                </a:solidFill>
                <a:latin typeface="Arial"/>
                <a:ea typeface="Arial"/>
                <a:cs typeface="Arial"/>
                <a:sym typeface="Arial"/>
              </a:rPr>
              <a:t>Medium Data Science Writer</a:t>
            </a:r>
          </a:p>
          <a:p>
            <a:pPr marL="285750" indent="-285750">
              <a:buFont typeface="Arial" panose="020B0604020202020204" pitchFamily="34" charset="0"/>
              <a:buChar char="•"/>
            </a:pPr>
            <a:r>
              <a:rPr lang="en-US" sz="1600" dirty="0">
                <a:solidFill>
                  <a:srgbClr val="000000"/>
                </a:solidFill>
                <a:latin typeface="Arial"/>
                <a:ea typeface="Arial"/>
                <a:cs typeface="Arial"/>
                <a:sym typeface="Arial"/>
              </a:rPr>
              <a:t>Speaker at Multiple AI and IoT Workshops</a:t>
            </a:r>
          </a:p>
          <a:p>
            <a:pPr marL="285750" indent="-285750">
              <a:buFont typeface="Arial" panose="020B0604020202020204" pitchFamily="34" charset="0"/>
              <a:buChar char="•"/>
            </a:pPr>
            <a:r>
              <a:rPr lang="en-US" sz="1600" dirty="0">
                <a:solidFill>
                  <a:srgbClr val="000000"/>
                </a:solidFill>
                <a:latin typeface="Arial"/>
                <a:ea typeface="Arial"/>
                <a:cs typeface="Arial"/>
                <a:sym typeface="Arial"/>
              </a:rPr>
              <a:t>Senior Technical Advisor at the Indian Society for Technical Education</a:t>
            </a:r>
          </a:p>
          <a:p>
            <a:pPr marL="285750" indent="-285750">
              <a:buFont typeface="Arial" panose="020B0604020202020204" pitchFamily="34" charset="0"/>
              <a:buChar char="•"/>
            </a:pPr>
            <a:r>
              <a:rPr lang="en-US" sz="1600" dirty="0">
                <a:solidFill>
                  <a:srgbClr val="000000"/>
                </a:solidFill>
                <a:latin typeface="Arial"/>
                <a:ea typeface="Arial"/>
                <a:cs typeface="Arial"/>
                <a:sym typeface="Arial"/>
              </a:rPr>
              <a:t>Microsoft Student Partner</a:t>
            </a:r>
            <a:endParaRPr dirty="0"/>
          </a:p>
          <a:p>
            <a:pPr marL="285750" indent="-285750">
              <a:buFont typeface="Arial" panose="020B0604020202020204" pitchFamily="34" charset="0"/>
              <a:buChar char="•"/>
            </a:pPr>
            <a:r>
              <a:rPr lang="en-US" sz="1600" dirty="0">
                <a:solidFill>
                  <a:srgbClr val="000000"/>
                </a:solidFill>
                <a:latin typeface="Arial"/>
                <a:ea typeface="Arial"/>
                <a:cs typeface="Arial"/>
                <a:sym typeface="Arial"/>
              </a:rPr>
              <a:t>Final year ECE Undergrad at VIT Vellore</a:t>
            </a:r>
            <a:endParaRPr dirty="0"/>
          </a:p>
        </p:txBody>
      </p:sp>
      <p:pic>
        <p:nvPicPr>
          <p:cNvPr id="2" name="Picture 1">
            <a:extLst>
              <a:ext uri="{FF2B5EF4-FFF2-40B4-BE49-F238E27FC236}">
                <a16:creationId xmlns:a16="http://schemas.microsoft.com/office/drawing/2014/main" id="{1E41377F-6DF7-4726-894E-B3DF6B8A6836}"/>
              </a:ext>
            </a:extLst>
          </p:cNvPr>
          <p:cNvPicPr>
            <a:picLocks noChangeAspect="1"/>
          </p:cNvPicPr>
          <p:nvPr/>
        </p:nvPicPr>
        <p:blipFill rotWithShape="1">
          <a:blip r:embed="rId7"/>
          <a:srcRect l="22135" t="13330" r="10792" b="3849"/>
          <a:stretch/>
        </p:blipFill>
        <p:spPr>
          <a:xfrm>
            <a:off x="1808585" y="3588756"/>
            <a:ext cx="3754784" cy="26079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75A1B5C-EFC7-4150-B895-471485E4F9EA}"/>
              </a:ext>
            </a:extLst>
          </p:cNvPr>
          <p:cNvSpPr txBox="1"/>
          <p:nvPr/>
        </p:nvSpPr>
        <p:spPr>
          <a:xfrm>
            <a:off x="1257300" y="533400"/>
            <a:ext cx="4838700" cy="646331"/>
          </a:xfrm>
          <a:prstGeom prst="rect">
            <a:avLst/>
          </a:prstGeom>
          <a:noFill/>
        </p:spPr>
        <p:txBody>
          <a:bodyPr wrap="square" rtlCol="0">
            <a:spAutoFit/>
          </a:bodyPr>
          <a:lstStyle/>
          <a:p>
            <a:r>
              <a:rPr lang="en-US" sz="3600" dirty="0"/>
              <a:t>Ekta Shah</a:t>
            </a:r>
            <a:endParaRPr lang="en-IN" sz="3600" dirty="0"/>
          </a:p>
        </p:txBody>
      </p:sp>
      <p:pic>
        <p:nvPicPr>
          <p:cNvPr id="7" name="Picture 6" descr="A person wearing glasses and smiling at the camera&#10;&#10;Description automatically generated">
            <a:extLst>
              <a:ext uri="{FF2B5EF4-FFF2-40B4-BE49-F238E27FC236}">
                <a16:creationId xmlns:a16="http://schemas.microsoft.com/office/drawing/2014/main" id="{414002DD-6978-42E8-BFE0-E596976924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0184" y="1366520"/>
            <a:ext cx="1860216" cy="2480610"/>
          </a:xfrm>
          <a:prstGeom prst="rect">
            <a:avLst/>
          </a:prstGeom>
        </p:spPr>
      </p:pic>
      <p:sp>
        <p:nvSpPr>
          <p:cNvPr id="8" name="TextBox 7">
            <a:extLst>
              <a:ext uri="{FF2B5EF4-FFF2-40B4-BE49-F238E27FC236}">
                <a16:creationId xmlns:a16="http://schemas.microsoft.com/office/drawing/2014/main" id="{E0941AB8-C517-468C-B81B-6E35BEE1D07B}"/>
              </a:ext>
            </a:extLst>
          </p:cNvPr>
          <p:cNvSpPr txBox="1"/>
          <p:nvPr/>
        </p:nvSpPr>
        <p:spPr>
          <a:xfrm>
            <a:off x="3952875" y="1366520"/>
            <a:ext cx="7543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3 years + of industry work experience</a:t>
            </a:r>
          </a:p>
          <a:p>
            <a:pPr marL="285750" indent="-285750">
              <a:buFont typeface="Arial" panose="020B0604020202020204" pitchFamily="34" charset="0"/>
              <a:buChar char="•"/>
            </a:pPr>
            <a:r>
              <a:rPr lang="en-US" dirty="0"/>
              <a:t>Passionate about Data Science research </a:t>
            </a:r>
          </a:p>
          <a:p>
            <a:pPr marL="285750" indent="-285750">
              <a:buFont typeface="Arial" panose="020B0604020202020204" pitchFamily="34" charset="0"/>
              <a:buChar char="•"/>
            </a:pPr>
            <a:r>
              <a:rPr lang="en-US" dirty="0"/>
              <a:t>Data Scientist at Viacom 18 - working for </a:t>
            </a:r>
            <a:r>
              <a:rPr lang="en-US" dirty="0" err="1"/>
              <a:t>Voot</a:t>
            </a:r>
            <a:r>
              <a:rPr lang="en-US" dirty="0"/>
              <a:t> Select</a:t>
            </a:r>
          </a:p>
          <a:p>
            <a:pPr marL="285750" indent="-285750">
              <a:buFont typeface="Arial" panose="020B0604020202020204" pitchFamily="34" charset="0"/>
              <a:buChar char="•"/>
            </a:pPr>
            <a:r>
              <a:rPr lang="en-US" dirty="0"/>
              <a:t>Masters in Data Science from NMIMS university</a:t>
            </a:r>
          </a:p>
          <a:p>
            <a:pPr marL="285750" indent="-285750">
              <a:buFont typeface="Arial" panose="020B0604020202020204" pitchFamily="34" charset="0"/>
              <a:buChar char="•"/>
            </a:pPr>
            <a:r>
              <a:rPr lang="en-US" dirty="0"/>
              <a:t>Data Science Intern at General Mills and </a:t>
            </a:r>
            <a:r>
              <a:rPr lang="en-US" dirty="0" err="1"/>
              <a:t>Mactores</a:t>
            </a:r>
            <a:endParaRPr lang="en-US" dirty="0"/>
          </a:p>
          <a:p>
            <a:pPr marL="285750" indent="-285750">
              <a:buFont typeface="Arial" panose="020B0604020202020204" pitchFamily="34" charset="0"/>
              <a:buChar char="•"/>
            </a:pPr>
            <a:r>
              <a:rPr lang="en-US" dirty="0"/>
              <a:t>Software Developer at BNP Paribas India Solutions</a:t>
            </a:r>
          </a:p>
          <a:p>
            <a:pPr marL="285750" indent="-285750">
              <a:buFont typeface="Arial" panose="020B0604020202020204" pitchFamily="34" charset="0"/>
              <a:buChar char="•"/>
            </a:pPr>
            <a:r>
              <a:rPr lang="en-US" dirty="0"/>
              <a:t>Conducts workshops and webinars on Python, Machine Learning</a:t>
            </a:r>
          </a:p>
          <a:p>
            <a:pPr marL="285750" indent="-285750">
              <a:buFont typeface="Arial" panose="020B0604020202020204" pitchFamily="34" charset="0"/>
              <a:buChar char="•"/>
            </a:pPr>
            <a:r>
              <a:rPr lang="en-US" dirty="0"/>
              <a:t>Writer at Analytics India Magazine</a:t>
            </a:r>
          </a:p>
          <a:p>
            <a:pPr marL="285750" indent="-285750">
              <a:buFont typeface="Arial" panose="020B0604020202020204" pitchFamily="34" charset="0"/>
              <a:buChar char="•"/>
            </a:pPr>
            <a:r>
              <a:rPr lang="en-US" dirty="0"/>
              <a:t>Expert Lecturer for Financial Analytics at colleges</a:t>
            </a:r>
          </a:p>
          <a:p>
            <a:pPr marL="285750" indent="-285750">
              <a:buFont typeface="Arial" panose="020B0604020202020204" pitchFamily="34" charset="0"/>
              <a:buChar char="•"/>
            </a:pPr>
            <a:r>
              <a:rPr lang="en-US" dirty="0"/>
              <a:t>Mentor at Data Science Hackathons</a:t>
            </a:r>
          </a:p>
          <a:p>
            <a:pPr marL="285750" indent="-285750">
              <a:buFont typeface="Arial" panose="020B0604020202020204" pitchFamily="34" charset="0"/>
              <a:buChar char="•"/>
            </a:pPr>
            <a:r>
              <a:rPr lang="en-US" dirty="0"/>
              <a:t>Research paper published in IJCA for License Plate Recognition System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IN" dirty="0"/>
          </a:p>
        </p:txBody>
      </p:sp>
      <p:pic>
        <p:nvPicPr>
          <p:cNvPr id="10" name="Google Shape;127;p29" descr="linkedin.png">
            <a:extLst>
              <a:ext uri="{FF2B5EF4-FFF2-40B4-BE49-F238E27FC236}">
                <a16:creationId xmlns:a16="http://schemas.microsoft.com/office/drawing/2014/main" id="{5AA82A88-0C58-49FB-BFA0-14A62640B571}"/>
              </a:ext>
            </a:extLst>
          </p:cNvPr>
          <p:cNvPicPr preferRelativeResize="0"/>
          <p:nvPr/>
        </p:nvPicPr>
        <p:blipFill rotWithShape="1">
          <a:blip r:embed="rId3">
            <a:alphaModFix/>
          </a:blip>
          <a:srcRect/>
          <a:stretch/>
        </p:blipFill>
        <p:spPr>
          <a:xfrm>
            <a:off x="6898943" y="4727238"/>
            <a:ext cx="609600" cy="609600"/>
          </a:xfrm>
          <a:prstGeom prst="rect">
            <a:avLst/>
          </a:prstGeom>
          <a:noFill/>
          <a:ln>
            <a:noFill/>
          </a:ln>
        </p:spPr>
      </p:pic>
      <p:sp>
        <p:nvSpPr>
          <p:cNvPr id="12" name="Google Shape;129;p29">
            <a:extLst>
              <a:ext uri="{FF2B5EF4-FFF2-40B4-BE49-F238E27FC236}">
                <a16:creationId xmlns:a16="http://schemas.microsoft.com/office/drawing/2014/main" id="{2E85A361-B5BF-418B-8FA9-D903911772C0}"/>
              </a:ext>
            </a:extLst>
          </p:cNvPr>
          <p:cNvSpPr txBox="1"/>
          <p:nvPr/>
        </p:nvSpPr>
        <p:spPr>
          <a:xfrm>
            <a:off x="7905750" y="4862761"/>
            <a:ext cx="2572512" cy="338554"/>
          </a:xfrm>
          <a:prstGeom prst="rect">
            <a:avLst/>
          </a:prstGeom>
          <a:solidFill>
            <a:schemeClr val="dk1"/>
          </a:solidFill>
          <a:ln>
            <a:noFill/>
          </a:ln>
        </p:spPr>
        <p:txBody>
          <a:bodyPr spcFirstLastPara="1" wrap="square" lIns="91425" tIns="45700" rIns="91425" bIns="45700" anchor="t" anchorCtr="0">
            <a:spAutoFit/>
          </a:bodyPr>
          <a:lstStyle/>
          <a:p>
            <a:r>
              <a:rPr lang="en-US" sz="1600" dirty="0">
                <a:solidFill>
                  <a:schemeClr val="lt1"/>
                </a:solidFill>
                <a:latin typeface="Arial"/>
                <a:ea typeface="Arial"/>
                <a:cs typeface="Arial"/>
                <a:sym typeface="Arial"/>
              </a:rPr>
              <a:t>Ekta-shah30</a:t>
            </a:r>
            <a:endParaRPr sz="1600" dirty="0">
              <a:solidFill>
                <a:schemeClr val="lt1"/>
              </a:solidFill>
              <a:latin typeface="Arial"/>
              <a:ea typeface="Arial"/>
              <a:cs typeface="Arial"/>
              <a:sym typeface="Arial"/>
            </a:endParaRPr>
          </a:p>
        </p:txBody>
      </p:sp>
      <p:pic>
        <p:nvPicPr>
          <p:cNvPr id="14" name="Google Shape;131;p29" descr="git.png">
            <a:extLst>
              <a:ext uri="{FF2B5EF4-FFF2-40B4-BE49-F238E27FC236}">
                <a16:creationId xmlns:a16="http://schemas.microsoft.com/office/drawing/2014/main" id="{79921811-36D8-4191-9290-89EDDF6A013C}"/>
              </a:ext>
            </a:extLst>
          </p:cNvPr>
          <p:cNvPicPr preferRelativeResize="0"/>
          <p:nvPr/>
        </p:nvPicPr>
        <p:blipFill rotWithShape="1">
          <a:blip r:embed="rId4">
            <a:alphaModFix/>
          </a:blip>
          <a:srcRect/>
          <a:stretch/>
        </p:blipFill>
        <p:spPr>
          <a:xfrm>
            <a:off x="6898943" y="5600389"/>
            <a:ext cx="810551" cy="667512"/>
          </a:xfrm>
          <a:prstGeom prst="rect">
            <a:avLst/>
          </a:prstGeom>
          <a:noFill/>
          <a:ln>
            <a:noFill/>
          </a:ln>
        </p:spPr>
      </p:pic>
      <p:sp>
        <p:nvSpPr>
          <p:cNvPr id="16" name="Google Shape;133;p29">
            <a:extLst>
              <a:ext uri="{FF2B5EF4-FFF2-40B4-BE49-F238E27FC236}">
                <a16:creationId xmlns:a16="http://schemas.microsoft.com/office/drawing/2014/main" id="{5090FF08-01B5-402E-B6D5-44F6C2744A2B}"/>
              </a:ext>
            </a:extLst>
          </p:cNvPr>
          <p:cNvSpPr txBox="1"/>
          <p:nvPr/>
        </p:nvSpPr>
        <p:spPr>
          <a:xfrm>
            <a:off x="8048625" y="5759741"/>
            <a:ext cx="1981200" cy="338554"/>
          </a:xfrm>
          <a:prstGeom prst="rect">
            <a:avLst/>
          </a:prstGeom>
          <a:solidFill>
            <a:schemeClr val="dk1"/>
          </a:solidFill>
          <a:ln>
            <a:noFill/>
          </a:ln>
        </p:spPr>
        <p:txBody>
          <a:bodyPr spcFirstLastPara="1" wrap="square" lIns="91425" tIns="45700" rIns="91425" bIns="45700" anchor="t" anchorCtr="0">
            <a:spAutoFit/>
          </a:bodyPr>
          <a:lstStyle/>
          <a:p>
            <a:r>
              <a:rPr lang="en-US" sz="1600" dirty="0">
                <a:solidFill>
                  <a:schemeClr val="lt1"/>
                </a:solidFill>
                <a:latin typeface="Arial"/>
                <a:ea typeface="Arial"/>
                <a:cs typeface="Arial"/>
                <a:sym typeface="Arial"/>
              </a:rPr>
              <a:t>@Ekta_Shah</a:t>
            </a:r>
            <a:endParaRPr sz="1600" dirty="0">
              <a:solidFill>
                <a:schemeClr val="lt1"/>
              </a:solidFill>
              <a:latin typeface="Arial"/>
              <a:ea typeface="Arial"/>
              <a:cs typeface="Arial"/>
              <a:sym typeface="Arial"/>
            </a:endParaRPr>
          </a:p>
        </p:txBody>
      </p:sp>
      <p:pic>
        <p:nvPicPr>
          <p:cNvPr id="18" name="Picture 17">
            <a:extLst>
              <a:ext uri="{FF2B5EF4-FFF2-40B4-BE49-F238E27FC236}">
                <a16:creationId xmlns:a16="http://schemas.microsoft.com/office/drawing/2014/main" id="{A6C39BB2-F855-4535-A0CB-253C4757F44E}"/>
              </a:ext>
            </a:extLst>
          </p:cNvPr>
          <p:cNvPicPr>
            <a:picLocks noChangeAspect="1"/>
          </p:cNvPicPr>
          <p:nvPr/>
        </p:nvPicPr>
        <p:blipFill>
          <a:blip r:embed="rId5"/>
          <a:stretch>
            <a:fillRect/>
          </a:stretch>
        </p:blipFill>
        <p:spPr>
          <a:xfrm>
            <a:off x="1340184" y="4526056"/>
            <a:ext cx="3952875" cy="1995142"/>
          </a:xfrm>
          <a:prstGeom prst="rect">
            <a:avLst/>
          </a:prstGeom>
        </p:spPr>
      </p:pic>
    </p:spTree>
    <p:extLst>
      <p:ext uri="{BB962C8B-B14F-4D97-AF65-F5344CB8AC3E}">
        <p14:creationId xmlns:p14="http://schemas.microsoft.com/office/powerpoint/2010/main" val="1846484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BDEBC-8B22-4B48-AB2F-B1A86E5EE86C}"/>
              </a:ext>
            </a:extLst>
          </p:cNvPr>
          <p:cNvSpPr>
            <a:spLocks noGrp="1"/>
          </p:cNvSpPr>
          <p:nvPr>
            <p:ph type="title"/>
          </p:nvPr>
        </p:nvSpPr>
        <p:spPr>
          <a:xfrm>
            <a:off x="838200" y="429171"/>
            <a:ext cx="10515600" cy="1325563"/>
          </a:xfrm>
        </p:spPr>
        <p:txBody>
          <a:bodyPr/>
          <a:lstStyle/>
          <a:p>
            <a:r>
              <a:rPr lang="en-IN" dirty="0"/>
              <a:t>Course Overview</a:t>
            </a:r>
          </a:p>
        </p:txBody>
      </p:sp>
      <p:sp>
        <p:nvSpPr>
          <p:cNvPr id="3" name="Content Placeholder 2">
            <a:extLst>
              <a:ext uri="{FF2B5EF4-FFF2-40B4-BE49-F238E27FC236}">
                <a16:creationId xmlns:a16="http://schemas.microsoft.com/office/drawing/2014/main" id="{3F4B747F-5D27-491F-82E8-E6319BACB0AA}"/>
              </a:ext>
            </a:extLst>
          </p:cNvPr>
          <p:cNvSpPr>
            <a:spLocks noGrp="1"/>
          </p:cNvSpPr>
          <p:nvPr>
            <p:ph idx="1"/>
          </p:nvPr>
        </p:nvSpPr>
        <p:spPr>
          <a:xfrm>
            <a:off x="838200" y="1239698"/>
            <a:ext cx="10515600" cy="4894771"/>
          </a:xfrm>
        </p:spPr>
        <p:txBody>
          <a:bodyPr>
            <a:normAutofit/>
          </a:bodyPr>
          <a:lstStyle/>
          <a:p>
            <a:r>
              <a:rPr lang="en-IN" dirty="0"/>
              <a:t>Introduction to Data Science</a:t>
            </a:r>
          </a:p>
          <a:p>
            <a:r>
              <a:rPr lang="en-IN" dirty="0"/>
              <a:t>Applications</a:t>
            </a:r>
          </a:p>
          <a:p>
            <a:r>
              <a:rPr lang="en-IN" dirty="0"/>
              <a:t>Python for Data Science from Scratch</a:t>
            </a:r>
          </a:p>
          <a:p>
            <a:r>
              <a:rPr lang="en-IN" dirty="0"/>
              <a:t>Popular libraries for data processing : NumPy and Pandas</a:t>
            </a:r>
          </a:p>
          <a:p>
            <a:r>
              <a:rPr lang="en-IN" dirty="0"/>
              <a:t>Basic Statistics : Linear Algebra, Calculus</a:t>
            </a:r>
          </a:p>
          <a:p>
            <a:r>
              <a:rPr lang="en-IN" dirty="0"/>
              <a:t>Overview of the complete data science life cycle</a:t>
            </a:r>
          </a:p>
          <a:p>
            <a:r>
              <a:rPr lang="en-IN" dirty="0"/>
              <a:t>Machine learning :Supervised and Unsupervised Learning Algorithms</a:t>
            </a:r>
          </a:p>
          <a:p>
            <a:r>
              <a:rPr lang="en-IN" dirty="0"/>
              <a:t>Machine learning projects on Kaggle datasets</a:t>
            </a:r>
          </a:p>
          <a:p>
            <a:r>
              <a:rPr lang="en-IN" dirty="0"/>
              <a:t>Model Performance and Evaluation</a:t>
            </a:r>
          </a:p>
          <a:p>
            <a:r>
              <a:rPr lang="en-IN" dirty="0"/>
              <a:t>Time Series Models</a:t>
            </a:r>
          </a:p>
          <a:p>
            <a:r>
              <a:rPr lang="en-IN" dirty="0"/>
              <a:t>Model Web App and Deployment</a:t>
            </a:r>
          </a:p>
          <a:p>
            <a:endParaRPr lang="en-IN" dirty="0"/>
          </a:p>
        </p:txBody>
      </p:sp>
    </p:spTree>
    <p:extLst>
      <p:ext uri="{BB962C8B-B14F-4D97-AF65-F5344CB8AC3E}">
        <p14:creationId xmlns:p14="http://schemas.microsoft.com/office/powerpoint/2010/main" val="2522466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E895098-7579-4BE9-94EF-F132A69B5C47}"/>
              </a:ext>
            </a:extLst>
          </p:cNvPr>
          <p:cNvSpPr>
            <a:spLocks noGrp="1"/>
          </p:cNvSpPr>
          <p:nvPr>
            <p:ph type="title"/>
          </p:nvPr>
        </p:nvSpPr>
        <p:spPr>
          <a:xfrm>
            <a:off x="1371600" y="685800"/>
            <a:ext cx="9601200" cy="1485900"/>
          </a:xfrm>
        </p:spPr>
        <p:txBody>
          <a:bodyPr/>
          <a:lstStyle/>
          <a:p>
            <a:r>
              <a:rPr lang="en-IN" dirty="0"/>
              <a:t>What is Data Science?</a:t>
            </a:r>
          </a:p>
        </p:txBody>
      </p:sp>
      <p:sp>
        <p:nvSpPr>
          <p:cNvPr id="5" name="Content Placeholder 2">
            <a:extLst>
              <a:ext uri="{FF2B5EF4-FFF2-40B4-BE49-F238E27FC236}">
                <a16:creationId xmlns:a16="http://schemas.microsoft.com/office/drawing/2014/main" id="{EBA93449-AEA9-43CE-9AD9-37FBD4BDC7C3}"/>
              </a:ext>
            </a:extLst>
          </p:cNvPr>
          <p:cNvSpPr>
            <a:spLocks noGrp="1"/>
          </p:cNvSpPr>
          <p:nvPr>
            <p:ph idx="1"/>
          </p:nvPr>
        </p:nvSpPr>
        <p:spPr>
          <a:xfrm>
            <a:off x="1295400" y="1541282"/>
            <a:ext cx="9601200" cy="1183064"/>
          </a:xfrm>
        </p:spPr>
        <p:txBody>
          <a:bodyPr/>
          <a:lstStyle/>
          <a:p>
            <a:r>
              <a:rPr lang="en-US" dirty="0"/>
              <a:t>Data science, in its most basic terms, can be defined as obtaining insights and information, really anything of value, out of data. </a:t>
            </a:r>
            <a:endParaRPr lang="en-IN" dirty="0"/>
          </a:p>
        </p:txBody>
      </p:sp>
      <p:pic>
        <p:nvPicPr>
          <p:cNvPr id="2" name="Picture 1">
            <a:extLst>
              <a:ext uri="{FF2B5EF4-FFF2-40B4-BE49-F238E27FC236}">
                <a16:creationId xmlns:a16="http://schemas.microsoft.com/office/drawing/2014/main" id="{DC85CC26-EFA8-42C5-A2FB-203AD18701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2569" y="2625057"/>
            <a:ext cx="4546862" cy="4122488"/>
          </a:xfrm>
          <a:prstGeom prst="rect">
            <a:avLst/>
          </a:prstGeom>
        </p:spPr>
      </p:pic>
    </p:spTree>
    <p:extLst>
      <p:ext uri="{BB962C8B-B14F-4D97-AF65-F5344CB8AC3E}">
        <p14:creationId xmlns:p14="http://schemas.microsoft.com/office/powerpoint/2010/main" val="594616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398A4-9D79-4E24-AC2C-DEBD04DFFB80}"/>
              </a:ext>
            </a:extLst>
          </p:cNvPr>
          <p:cNvSpPr>
            <a:spLocks noGrp="1"/>
          </p:cNvSpPr>
          <p:nvPr>
            <p:ph type="title"/>
          </p:nvPr>
        </p:nvSpPr>
        <p:spPr/>
        <p:txBody>
          <a:bodyPr/>
          <a:lstStyle/>
          <a:p>
            <a:r>
              <a:rPr lang="en-US" dirty="0"/>
              <a:t>Who is a Data Scientist?</a:t>
            </a:r>
            <a:endParaRPr lang="en-IN" dirty="0"/>
          </a:p>
        </p:txBody>
      </p:sp>
      <p:sp>
        <p:nvSpPr>
          <p:cNvPr id="3" name="Content Placeholder 2">
            <a:extLst>
              <a:ext uri="{FF2B5EF4-FFF2-40B4-BE49-F238E27FC236}">
                <a16:creationId xmlns:a16="http://schemas.microsoft.com/office/drawing/2014/main" id="{E8BEB1B8-37CC-47DE-B0BB-C16FE69EFB14}"/>
              </a:ext>
            </a:extLst>
          </p:cNvPr>
          <p:cNvSpPr>
            <a:spLocks noGrp="1"/>
          </p:cNvSpPr>
          <p:nvPr>
            <p:ph idx="1"/>
          </p:nvPr>
        </p:nvSpPr>
        <p:spPr>
          <a:xfrm>
            <a:off x="1219200" y="1428750"/>
            <a:ext cx="9601200" cy="1107060"/>
          </a:xfrm>
        </p:spPr>
        <p:txBody>
          <a:bodyPr/>
          <a:lstStyle/>
          <a:p>
            <a:r>
              <a:rPr lang="en-US" dirty="0"/>
              <a:t>Data Scientist is someone who practices Data Science. They draw a lot of information from the scientific fields and applications whether it is statistics or mathematics.</a:t>
            </a:r>
            <a:endParaRPr lang="en-IN" dirty="0"/>
          </a:p>
        </p:txBody>
      </p:sp>
      <p:pic>
        <p:nvPicPr>
          <p:cNvPr id="5" name="Picture 4">
            <a:extLst>
              <a:ext uri="{FF2B5EF4-FFF2-40B4-BE49-F238E27FC236}">
                <a16:creationId xmlns:a16="http://schemas.microsoft.com/office/drawing/2014/main" id="{5E173960-7FD9-4E83-ABBB-1136F37BB5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0471" y="2535810"/>
            <a:ext cx="5742066" cy="4081138"/>
          </a:xfrm>
          <a:prstGeom prst="rect">
            <a:avLst/>
          </a:prstGeom>
        </p:spPr>
      </p:pic>
    </p:spTree>
    <p:extLst>
      <p:ext uri="{BB962C8B-B14F-4D97-AF65-F5344CB8AC3E}">
        <p14:creationId xmlns:p14="http://schemas.microsoft.com/office/powerpoint/2010/main" val="3372384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F531F-113A-4E01-ACCC-3FC96171FA9A}"/>
              </a:ext>
            </a:extLst>
          </p:cNvPr>
          <p:cNvSpPr>
            <a:spLocks noGrp="1"/>
          </p:cNvSpPr>
          <p:nvPr>
            <p:ph type="title"/>
          </p:nvPr>
        </p:nvSpPr>
        <p:spPr/>
        <p:txBody>
          <a:bodyPr/>
          <a:lstStyle/>
          <a:p>
            <a:r>
              <a:rPr lang="en-IN" dirty="0"/>
              <a:t>What do Data Scientists do?</a:t>
            </a:r>
          </a:p>
        </p:txBody>
      </p:sp>
      <p:sp>
        <p:nvSpPr>
          <p:cNvPr id="3" name="Content Placeholder 2">
            <a:extLst>
              <a:ext uri="{FF2B5EF4-FFF2-40B4-BE49-F238E27FC236}">
                <a16:creationId xmlns:a16="http://schemas.microsoft.com/office/drawing/2014/main" id="{FD0F8B93-704E-4EDA-ABEB-1B76BEE18483}"/>
              </a:ext>
            </a:extLst>
          </p:cNvPr>
          <p:cNvSpPr>
            <a:spLocks noGrp="1"/>
          </p:cNvSpPr>
          <p:nvPr>
            <p:ph idx="1"/>
          </p:nvPr>
        </p:nvSpPr>
        <p:spPr/>
        <p:txBody>
          <a:bodyPr>
            <a:normAutofit fontScale="92500" lnSpcReduction="10000"/>
          </a:bodyPr>
          <a:lstStyle/>
          <a:p>
            <a:r>
              <a:rPr lang="en-US" dirty="0"/>
              <a:t>Identifying the data-analytics problems that offer the greatest opportunities to the organization</a:t>
            </a:r>
          </a:p>
          <a:p>
            <a:r>
              <a:rPr lang="en-US" dirty="0"/>
              <a:t>Determining the correct data sets and variables</a:t>
            </a:r>
          </a:p>
          <a:p>
            <a:r>
              <a:rPr lang="en-US" dirty="0"/>
              <a:t>Collecting large sets of structured and unstructured data from disparate sources</a:t>
            </a:r>
          </a:p>
          <a:p>
            <a:r>
              <a:rPr lang="en-US" dirty="0"/>
              <a:t>Cleaning and validating the data to ensure accuracy, completeness, and uniformity</a:t>
            </a:r>
          </a:p>
          <a:p>
            <a:r>
              <a:rPr lang="en-US" dirty="0"/>
              <a:t>Devising and applying models and algorithms to mine the stores of big data</a:t>
            </a:r>
          </a:p>
          <a:p>
            <a:r>
              <a:rPr lang="en-US" dirty="0"/>
              <a:t>Analyzing the data to identify patterns and trends</a:t>
            </a:r>
          </a:p>
          <a:p>
            <a:r>
              <a:rPr lang="en-US" dirty="0"/>
              <a:t>Interpreting the data to discover solutions and opportunities</a:t>
            </a:r>
          </a:p>
          <a:p>
            <a:r>
              <a:rPr lang="en-US" dirty="0"/>
              <a:t>Communicating findings to stakeholders using visualization and other means</a:t>
            </a:r>
          </a:p>
          <a:p>
            <a:endParaRPr lang="en-IN" dirty="0"/>
          </a:p>
        </p:txBody>
      </p:sp>
    </p:spTree>
    <p:extLst>
      <p:ext uri="{BB962C8B-B14F-4D97-AF65-F5344CB8AC3E}">
        <p14:creationId xmlns:p14="http://schemas.microsoft.com/office/powerpoint/2010/main" val="36442025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B795F2-8946-4C9F-A023-4DE494224C56}"/>
              </a:ext>
            </a:extLst>
          </p:cNvPr>
          <p:cNvPicPr>
            <a:picLocks noChangeAspect="1"/>
          </p:cNvPicPr>
          <p:nvPr/>
        </p:nvPicPr>
        <p:blipFill rotWithShape="1">
          <a:blip r:embed="rId2">
            <a:extLst>
              <a:ext uri="{28A0092B-C50C-407E-A947-70E740481C1C}">
                <a14:useLocalDpi xmlns:a14="http://schemas.microsoft.com/office/drawing/2010/main" val="0"/>
              </a:ext>
            </a:extLst>
          </a:blip>
          <a:srcRect b="8004"/>
          <a:stretch/>
        </p:blipFill>
        <p:spPr>
          <a:xfrm>
            <a:off x="1240264" y="1177498"/>
            <a:ext cx="10511817" cy="5464538"/>
          </a:xfrm>
          <a:prstGeom prst="rect">
            <a:avLst/>
          </a:prstGeom>
        </p:spPr>
      </p:pic>
      <p:sp>
        <p:nvSpPr>
          <p:cNvPr id="2" name="TextBox 1">
            <a:extLst>
              <a:ext uri="{FF2B5EF4-FFF2-40B4-BE49-F238E27FC236}">
                <a16:creationId xmlns:a16="http://schemas.microsoft.com/office/drawing/2014/main" id="{2539C6CF-5195-404D-BC36-9B7F907A5C7C}"/>
              </a:ext>
            </a:extLst>
          </p:cNvPr>
          <p:cNvSpPr txBox="1"/>
          <p:nvPr/>
        </p:nvSpPr>
        <p:spPr>
          <a:xfrm>
            <a:off x="1498862" y="141402"/>
            <a:ext cx="9389097" cy="769441"/>
          </a:xfrm>
          <a:prstGeom prst="rect">
            <a:avLst/>
          </a:prstGeom>
          <a:noFill/>
        </p:spPr>
        <p:txBody>
          <a:bodyPr wrap="square" rtlCol="0">
            <a:spAutoFit/>
          </a:bodyPr>
          <a:lstStyle/>
          <a:p>
            <a:r>
              <a:rPr lang="en-IN" sz="4400" dirty="0">
                <a:solidFill>
                  <a:schemeClr val="tx2"/>
                </a:solidFill>
                <a:latin typeface="+mj-lt"/>
                <a:ea typeface="+mj-ea"/>
                <a:cs typeface="+mj-cs"/>
              </a:rPr>
              <a:t>Applications of Data Science</a:t>
            </a:r>
          </a:p>
        </p:txBody>
      </p:sp>
    </p:spTree>
    <p:extLst>
      <p:ext uri="{BB962C8B-B14F-4D97-AF65-F5344CB8AC3E}">
        <p14:creationId xmlns:p14="http://schemas.microsoft.com/office/powerpoint/2010/main" val="1339261625"/>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1848</TotalTime>
  <Words>962</Words>
  <Application>Microsoft Office PowerPoint</Application>
  <PresentationFormat>Widescreen</PresentationFormat>
  <Paragraphs>143</Paragraphs>
  <Slides>28</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-apple-system</vt:lpstr>
      <vt:lpstr>Arial</vt:lpstr>
      <vt:lpstr>Bahnschrift Light</vt:lpstr>
      <vt:lpstr>Calibri</vt:lpstr>
      <vt:lpstr>Franklin Gothic Book</vt:lpstr>
      <vt:lpstr>Segoe UI</vt:lpstr>
      <vt:lpstr>Times New Roman</vt:lpstr>
      <vt:lpstr>Crop</vt:lpstr>
      <vt:lpstr>Data Science Course</vt:lpstr>
      <vt:lpstr>PowerPoint Presentation</vt:lpstr>
      <vt:lpstr>PowerPoint Presentation</vt:lpstr>
      <vt:lpstr>PowerPoint Presentation</vt:lpstr>
      <vt:lpstr>Course Overview</vt:lpstr>
      <vt:lpstr>What is Data Science?</vt:lpstr>
      <vt:lpstr>Who is a Data Scientist?</vt:lpstr>
      <vt:lpstr>What do Data Scientists do?</vt:lpstr>
      <vt:lpstr>PowerPoint Presentation</vt:lpstr>
      <vt:lpstr>Job Opportunities in Data Science</vt:lpstr>
      <vt:lpstr>How does Machine Learning Come into Data Science?</vt:lpstr>
      <vt:lpstr>Where is Machine Learning used ?</vt:lpstr>
      <vt:lpstr>Where is ML Used ?</vt:lpstr>
      <vt:lpstr>So, What is Machine Learning Exactly? </vt:lpstr>
      <vt:lpstr>More Simpler and Logical definition </vt:lpstr>
      <vt:lpstr>Okay, then how does a ML Model exactly Work ?</vt:lpstr>
      <vt:lpstr>To Master Machine Learning -&gt; Master the Learning Algorithms</vt:lpstr>
      <vt:lpstr>Let’s start with Supervised Learning</vt:lpstr>
      <vt:lpstr>Unsupervised Learning</vt:lpstr>
      <vt:lpstr>Reinforcement Learning</vt:lpstr>
      <vt:lpstr>Alpha Go- Best example of reinforcement learning </vt:lpstr>
      <vt:lpstr>Problem 1</vt:lpstr>
      <vt:lpstr>Answer – Unsupervised Learning</vt:lpstr>
      <vt:lpstr>Problem 2</vt:lpstr>
      <vt:lpstr>Applications you will be able to build after the course </vt:lpstr>
      <vt:lpstr>Applications you will be able to build after the course </vt:lpstr>
      <vt:lpstr>Applications you will be able to build after the course </vt:lpstr>
      <vt:lpstr>Why you should enroll?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CURRICU</dc:title>
  <dc:creator>nachiketa hebbar</dc:creator>
  <cp:lastModifiedBy>Jasleen Sondhi</cp:lastModifiedBy>
  <cp:revision>35</cp:revision>
  <dcterms:created xsi:type="dcterms:W3CDTF">2020-07-29T04:05:12Z</dcterms:created>
  <dcterms:modified xsi:type="dcterms:W3CDTF">2021-05-22T10:42:48Z</dcterms:modified>
</cp:coreProperties>
</file>